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1"/>
  </p:notesMasterIdLst>
  <p:sldIdLst>
    <p:sldId id="256" r:id="rId3"/>
    <p:sldId id="260" r:id="rId4"/>
    <p:sldId id="257" r:id="rId5"/>
    <p:sldId id="258" r:id="rId6"/>
    <p:sldId id="261" r:id="rId7"/>
    <p:sldId id="259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82" r:id="rId23"/>
    <p:sldId id="278" r:id="rId24"/>
    <p:sldId id="279" r:id="rId25"/>
    <p:sldId id="283" r:id="rId26"/>
    <p:sldId id="281" r:id="rId27"/>
    <p:sldId id="284" r:id="rId28"/>
    <p:sldId id="285" r:id="rId29"/>
    <p:sldId id="288" r:id="rId30"/>
    <p:sldId id="286" r:id="rId31"/>
    <p:sldId id="287" r:id="rId32"/>
    <p:sldId id="289" r:id="rId33"/>
    <p:sldId id="384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6" r:id="rId49"/>
    <p:sldId id="305" r:id="rId50"/>
    <p:sldId id="307" r:id="rId51"/>
    <p:sldId id="308" r:id="rId52"/>
    <p:sldId id="309" r:id="rId53"/>
    <p:sldId id="390" r:id="rId54"/>
    <p:sldId id="310" r:id="rId55"/>
    <p:sldId id="311" r:id="rId56"/>
    <p:sldId id="312" r:id="rId57"/>
    <p:sldId id="313" r:id="rId58"/>
    <p:sldId id="314" r:id="rId59"/>
    <p:sldId id="391" r:id="rId60"/>
    <p:sldId id="315" r:id="rId61"/>
    <p:sldId id="316" r:id="rId62"/>
    <p:sldId id="317" r:id="rId63"/>
    <p:sldId id="318" r:id="rId64"/>
    <p:sldId id="385" r:id="rId65"/>
    <p:sldId id="386" r:id="rId66"/>
    <p:sldId id="387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9" r:id="rId83"/>
    <p:sldId id="340" r:id="rId84"/>
    <p:sldId id="341" r:id="rId85"/>
    <p:sldId id="337" r:id="rId86"/>
    <p:sldId id="342" r:id="rId87"/>
    <p:sldId id="343" r:id="rId88"/>
    <p:sldId id="344" r:id="rId89"/>
    <p:sldId id="388" r:id="rId90"/>
    <p:sldId id="346" r:id="rId91"/>
    <p:sldId id="347" r:id="rId92"/>
    <p:sldId id="351" r:id="rId93"/>
    <p:sldId id="352" r:id="rId94"/>
    <p:sldId id="353" r:id="rId95"/>
    <p:sldId id="348" r:id="rId96"/>
    <p:sldId id="350" r:id="rId97"/>
    <p:sldId id="349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89" r:id="rId115"/>
    <p:sldId id="371" r:id="rId116"/>
    <p:sldId id="372" r:id="rId117"/>
    <p:sldId id="393" r:id="rId118"/>
    <p:sldId id="373" r:id="rId119"/>
    <p:sldId id="374" r:id="rId120"/>
    <p:sldId id="375" r:id="rId121"/>
    <p:sldId id="376" r:id="rId122"/>
    <p:sldId id="392" r:id="rId123"/>
    <p:sldId id="377" r:id="rId124"/>
    <p:sldId id="378" r:id="rId125"/>
    <p:sldId id="379" r:id="rId126"/>
    <p:sldId id="380" r:id="rId127"/>
    <p:sldId id="381" r:id="rId128"/>
    <p:sldId id="382" r:id="rId129"/>
    <p:sldId id="383" r:id="rId1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viewProps" Target="view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8941E-4B4A-4DE0-84F7-35F72068B976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15B45-B27A-4FF8-A2D7-6134957708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57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15B45-B27A-4FF8-A2D7-6134957708C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80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15B45-B27A-4FF8-A2D7-6134957708C9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433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15B45-B27A-4FF8-A2D7-6134957708C9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0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0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658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11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219456" y="146304"/>
            <a:ext cx="11753088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18979" y="381001"/>
            <a:ext cx="109728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844800" y="2819400"/>
            <a:ext cx="8746979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7416801" y="6508750"/>
            <a:ext cx="4002617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11518900" y="6508750"/>
            <a:ext cx="618067" cy="274638"/>
          </a:xfrm>
        </p:spPr>
        <p:txBody>
          <a:bodyPr/>
          <a:lstStyle>
            <a:lvl1pPr>
              <a:defRPr/>
            </a:lvl1pPr>
          </a:lstStyle>
          <a:p>
            <a:fld id="{C3A06C32-C182-40D6-8BB5-3578A9EF3F49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2133600" y="6508750"/>
            <a:ext cx="5209117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019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5284" y="1423989"/>
            <a:ext cx="10668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EEB93-BF68-487E-8550-6C455A3D870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999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1" y="3267076"/>
            <a:ext cx="987636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498230"/>
            <a:ext cx="103632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87713"/>
            <a:ext cx="103632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7416801" y="6513514"/>
            <a:ext cx="4002617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11518900" y="6513514"/>
            <a:ext cx="618067" cy="274637"/>
          </a:xfrm>
        </p:spPr>
        <p:txBody>
          <a:bodyPr/>
          <a:lstStyle>
            <a:lvl1pPr>
              <a:defRPr/>
            </a:lvl1pPr>
          </a:lstStyle>
          <a:p>
            <a:fld id="{CAE238A4-ADAB-416D-8C9D-0546FA60AD9A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2133600" y="6513514"/>
            <a:ext cx="5209117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67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5284" y="1423989"/>
            <a:ext cx="10668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45920"/>
            <a:ext cx="53848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45920"/>
            <a:ext cx="53848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21018" y="6515100"/>
            <a:ext cx="620183" cy="273050"/>
          </a:xfrm>
        </p:spPr>
        <p:txBody>
          <a:bodyPr/>
          <a:lstStyle>
            <a:lvl1pPr>
              <a:defRPr/>
            </a:lvl1pPr>
          </a:lstStyle>
          <a:p>
            <a:fld id="{B81D783E-21E2-44FA-AD31-35F53C38F49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311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3385" y="2165351"/>
            <a:ext cx="4997449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6400801" y="2165351"/>
            <a:ext cx="499956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1948"/>
            <a:ext cx="109728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521018" y="6515100"/>
            <a:ext cx="620183" cy="273050"/>
          </a:xfrm>
        </p:spPr>
        <p:txBody>
          <a:bodyPr/>
          <a:lstStyle>
            <a:lvl1pPr>
              <a:defRPr/>
            </a:lvl1pPr>
          </a:lstStyle>
          <a:p>
            <a:fld id="{A1DB28CC-4D24-427A-83AD-9BBB61FAB0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4800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5284" y="1423989"/>
            <a:ext cx="10668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321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BFA93-F966-4E4A-A25D-EA7F4FE078B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7164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A1BFB-99EB-4920-AECA-19DF4AC82A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933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43700" y="1057276"/>
            <a:ext cx="4997451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7515" y="304800"/>
            <a:ext cx="524256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617515" y="1107560"/>
            <a:ext cx="524256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209800"/>
            <a:ext cx="11555275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0"/>
          </p:nvPr>
        </p:nvSpPr>
        <p:spPr>
          <a:xfrm>
            <a:off x="7416801" y="6513514"/>
            <a:ext cx="4002617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11518900" y="6513514"/>
            <a:ext cx="618067" cy="274637"/>
          </a:xfrm>
        </p:spPr>
        <p:txBody>
          <a:bodyPr/>
          <a:lstStyle>
            <a:lvl1pPr>
              <a:defRPr/>
            </a:lvl1pPr>
          </a:lstStyle>
          <a:p>
            <a:fld id="{544ED95E-FD7D-49AE-B073-DDF3D4F8093B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2133600" y="6513514"/>
            <a:ext cx="5209117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797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422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3924" y="4724400"/>
            <a:ext cx="73152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53924" y="5388937"/>
            <a:ext cx="73152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406400" y="249864"/>
            <a:ext cx="113792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7416801" y="6508750"/>
            <a:ext cx="4002617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11518900" y="6508750"/>
            <a:ext cx="618067" cy="274638"/>
          </a:xfrm>
        </p:spPr>
        <p:txBody>
          <a:bodyPr/>
          <a:lstStyle>
            <a:lvl1pPr>
              <a:defRPr/>
            </a:lvl1pPr>
          </a:lstStyle>
          <a:p>
            <a:fld id="{14D740D3-2F1A-45DE-A41B-D0B68EA96132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2133600" y="6508750"/>
            <a:ext cx="5209117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989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5B8C3-ABCC-482D-AC62-C19451D8A66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687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9CE75-E2F1-470B-A319-94B0B1156CE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877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42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14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03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634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106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846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057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80E3A-A85E-4BC2-A8DF-4E112496213C}" type="datetimeFigureOut">
              <a:rPr lang="en-US" smtClean="0"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D51F3-BE09-4F58-9436-DB1F007555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242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19456" y="147085"/>
            <a:ext cx="11747795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727200" y="6400800"/>
            <a:ext cx="5615517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416801" y="6400800"/>
            <a:ext cx="4002617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1518900" y="6515100"/>
            <a:ext cx="618067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DFE0D4"/>
                </a:solidFill>
              </a:defRPr>
            </a:lvl1pPr>
          </a:lstStyle>
          <a:p>
            <a:fld id="{143EA6FC-FDAA-4AEA-AFA6-8E595E385972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54000"/>
            <a:ext cx="109728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4623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84343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3975" indent="-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2pPr>
      <a:lvl3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3pPr>
      <a:lvl4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4pPr>
      <a:lvl5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4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5.w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6.w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7.wm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745" y="1865600"/>
            <a:ext cx="9144000" cy="2858799"/>
          </a:xfr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36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>ИНФЕКТИВНЕ БОЛЕСТИ ЦЕНТРАЛНОГ НЕРВНОГ СИСТЕМА</a:t>
            </a:r>
            <a:r>
              <a:rPr lang="sr-Cyrl-RS" sz="4000" b="1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4000" b="1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>и</a:t>
            </a:r>
            <a:b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sr-Cyrl-RS" sz="40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>НЕУРОЛОШКЕ КОМПЛИКАЦИЈЕ СИСТЕМСКИХ ОБОЉЕЊА</a:t>
            </a:r>
            <a:endParaRPr lang="en-US" sz="4000" b="1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30981"/>
            <a:ext cx="9144000" cy="699655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latin typeface="Comic Sans MS" panose="030F0702030302020204" pitchFamily="66" charset="0"/>
              </a:rPr>
              <a:t>Доц. </a:t>
            </a:r>
            <a:r>
              <a:rPr lang="sr-Cyrl-RS" sz="3600" dirty="0">
                <a:latin typeface="Comic Sans MS" panose="030F0702030302020204" pitchFamily="66" charset="0"/>
              </a:rPr>
              <a:t>д</a:t>
            </a:r>
            <a:r>
              <a:rPr lang="sr-Cyrl-RS" sz="3600" dirty="0" smtClean="0">
                <a:latin typeface="Comic Sans MS" panose="030F0702030302020204" pitchFamily="66" charset="0"/>
              </a:rPr>
              <a:t>р Катарина Весић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0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591" y="500062"/>
            <a:ext cx="10515600" cy="1325563"/>
          </a:xfrm>
        </p:spPr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sr-Cyrl-RS" altLang="en-US" sz="4000" b="1" kern="0" dirty="0">
                <a:solidFill>
                  <a:prstClr val="black"/>
                </a:solidFill>
                <a:latin typeface="Comic Sans MS" panose="030F0702030302020204" pitchFamily="66" charset="0"/>
                <a:ea typeface="+mn-ea"/>
                <a:cs typeface="+mn-cs"/>
              </a:rPr>
              <a:t>АКУТНИ БАКТЕРИЈСКИ</a:t>
            </a:r>
            <a:r>
              <a:rPr lang="en-US" altLang="en-US" sz="4000" b="1" kern="0" dirty="0">
                <a:solidFill>
                  <a:prstClr val="black"/>
                </a:solidFill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lang="sr-Cyrl-RS" altLang="en-US" sz="4000" b="1" kern="0" dirty="0" smtClean="0">
                <a:solidFill>
                  <a:prstClr val="black"/>
                </a:solidFill>
                <a:latin typeface="Comic Sans MS" panose="030F0702030302020204" pitchFamily="66" charset="0"/>
                <a:ea typeface="+mn-ea"/>
                <a:cs typeface="+mn-cs"/>
              </a:rPr>
              <a:t>МЕНИНГИТИС</a:t>
            </a:r>
            <a:r>
              <a:rPr lang="sr-Cyrl-RS" sz="36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sr-Cyrl-RS" sz="36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Гнојно запаљење можданица и субарахноидалног простора (пурулентни мемингитис) чији су узрок различите бактерије</a:t>
            </a: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12059"/>
              </p:ext>
            </p:extLst>
          </p:nvPr>
        </p:nvGraphicFramePr>
        <p:xfrm>
          <a:off x="950918" y="3363424"/>
          <a:ext cx="9342584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646">
                  <a:extLst>
                    <a:ext uri="{9D8B030D-6E8A-4147-A177-3AD203B41FA5}">
                      <a16:colId xmlns:a16="http://schemas.microsoft.com/office/drawing/2014/main" val="2221668937"/>
                    </a:ext>
                  </a:extLst>
                </a:gridCol>
                <a:gridCol w="2335646">
                  <a:extLst>
                    <a:ext uri="{9D8B030D-6E8A-4147-A177-3AD203B41FA5}">
                      <a16:colId xmlns:a16="http://schemas.microsoft.com/office/drawing/2014/main" val="4293126203"/>
                    </a:ext>
                  </a:extLst>
                </a:gridCol>
                <a:gridCol w="2335646">
                  <a:extLst>
                    <a:ext uri="{9D8B030D-6E8A-4147-A177-3AD203B41FA5}">
                      <a16:colId xmlns:a16="http://schemas.microsoft.com/office/drawing/2014/main" val="4000646525"/>
                    </a:ext>
                  </a:extLst>
                </a:gridCol>
                <a:gridCol w="2335646">
                  <a:extLst>
                    <a:ext uri="{9D8B030D-6E8A-4147-A177-3AD203B41FA5}">
                      <a16:colId xmlns:a16="http://schemas.microsoft.com/office/drawing/2014/main" val="376042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Неонатални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период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Дечји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узраст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Одрасли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Стања имунодефицијенције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231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-Грам негативне бактерије (</a:t>
                      </a:r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E. Coli, Klebsielle)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-Haemopilus influenze tip B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-Neisseria meningitidis (meningokok)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-Staphylococcus aurreus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254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-Haemopilus influenze tip 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-Sreptococcus</a:t>
                      </a:r>
                    </a:p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pneumonie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-Sreptococcus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pneumonie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-Listeria monocytogenes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10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-Neisseria meningitidis (meningokok)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-Proteus</a:t>
                      </a:r>
                    </a:p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-Streptokoke grupe 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799875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838200" y="119036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15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28" y="0"/>
            <a:ext cx="10515600" cy="1325563"/>
          </a:xfrm>
        </p:spPr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Беснило-клиничка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528" y="1663188"/>
            <a:ext cx="10515600" cy="3832047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Ујед</a:t>
            </a:r>
            <a:r>
              <a:rPr lang="sl-SI" dirty="0"/>
              <a:t> </a:t>
            </a:r>
            <a:r>
              <a:rPr lang="sr-Cyrl-CS" dirty="0"/>
              <a:t>животиње</a:t>
            </a:r>
            <a:r>
              <a:rPr lang="sl-SI" dirty="0"/>
              <a:t> (</a:t>
            </a:r>
            <a:r>
              <a:rPr lang="sr-Cyrl-CS" dirty="0"/>
              <a:t>инкубација</a:t>
            </a:r>
            <a:r>
              <a:rPr lang="sl-SI" dirty="0"/>
              <a:t> 1-3 </a:t>
            </a:r>
            <a:r>
              <a:rPr lang="sr-Cyrl-CS" dirty="0"/>
              <a:t>месеца</a:t>
            </a:r>
            <a:r>
              <a:rPr lang="sl-SI" dirty="0"/>
              <a:t> </a:t>
            </a:r>
            <a:r>
              <a:rPr lang="sr-Cyrl-CS" dirty="0"/>
              <a:t>али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више</a:t>
            </a:r>
            <a:r>
              <a:rPr lang="sl-SI" dirty="0"/>
              <a:t> </a:t>
            </a:r>
            <a:r>
              <a:rPr lang="sr-Cyrl-CS" dirty="0"/>
              <a:t>од</a:t>
            </a:r>
            <a:r>
              <a:rPr lang="sl-SI" dirty="0"/>
              <a:t> </a:t>
            </a:r>
            <a:r>
              <a:rPr lang="sr-Cyrl-CS" dirty="0"/>
              <a:t>годину</a:t>
            </a:r>
            <a:r>
              <a:rPr lang="sl-SI" dirty="0"/>
              <a:t> </a:t>
            </a:r>
            <a:r>
              <a:rPr lang="sr-Cyrl-CS" dirty="0"/>
              <a:t>дана</a:t>
            </a:r>
            <a:r>
              <a:rPr lang="sl-SI" dirty="0"/>
              <a:t>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Продромални</a:t>
            </a:r>
            <a:r>
              <a:rPr lang="sl-SI" dirty="0"/>
              <a:t> </a:t>
            </a:r>
            <a:r>
              <a:rPr lang="sr-Cyrl-CS" dirty="0"/>
              <a:t>синдром</a:t>
            </a:r>
            <a:r>
              <a:rPr lang="sl-SI" dirty="0"/>
              <a:t> (</a:t>
            </a:r>
            <a:r>
              <a:rPr lang="sr-Cyrl-CS" dirty="0"/>
              <a:t>неколико</a:t>
            </a:r>
            <a:r>
              <a:rPr lang="sl-SI" dirty="0"/>
              <a:t> </a:t>
            </a:r>
            <a:r>
              <a:rPr lang="sr-Cyrl-CS" dirty="0"/>
              <a:t>дана</a:t>
            </a:r>
            <a:r>
              <a:rPr lang="sl-SI" dirty="0"/>
              <a:t>):</a:t>
            </a:r>
          </a:p>
          <a:p>
            <a:pPr>
              <a:buNone/>
              <a:defRPr/>
            </a:pPr>
            <a:r>
              <a:rPr lang="sl-SI" dirty="0"/>
              <a:t>                                    - </a:t>
            </a:r>
            <a:r>
              <a:rPr lang="sr-Cyrl-CS" dirty="0"/>
              <a:t>фебрилност</a:t>
            </a:r>
            <a:r>
              <a:rPr lang="sl-SI" dirty="0"/>
              <a:t>, </a:t>
            </a:r>
            <a:r>
              <a:rPr lang="sr-Cyrl-CS" dirty="0"/>
              <a:t>дрхтавица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     - </a:t>
            </a:r>
            <a:r>
              <a:rPr lang="sr-Cyrl-CS" dirty="0"/>
              <a:t>умор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     - </a:t>
            </a:r>
            <a:r>
              <a:rPr lang="sr-Cyrl-CS" dirty="0" smtClean="0"/>
              <a:t>инсомнија</a:t>
            </a:r>
            <a:endParaRPr lang="sl-SI" dirty="0"/>
          </a:p>
          <a:p>
            <a:pPr>
              <a:buNone/>
              <a:defRPr/>
            </a:pPr>
            <a:r>
              <a:rPr lang="sl-SI" dirty="0">
                <a:solidFill>
                  <a:schemeClr val="bg2"/>
                </a:solidFill>
              </a:rPr>
              <a:t>                                    </a:t>
            </a:r>
            <a:r>
              <a:rPr lang="sl-SI" dirty="0"/>
              <a:t>- </a:t>
            </a:r>
            <a:r>
              <a:rPr lang="sr-Cyrl-CS" dirty="0"/>
              <a:t>анорексија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     - </a:t>
            </a:r>
            <a:r>
              <a:rPr lang="sr-Cyrl-CS" dirty="0"/>
              <a:t>анксиозност</a:t>
            </a:r>
            <a:endParaRPr lang="sl-SI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9922" y="5140362"/>
            <a:ext cx="87479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RS" sz="2800" dirty="0" smtClean="0"/>
              <a:t> </a:t>
            </a:r>
            <a:r>
              <a:rPr lang="sl-SI" sz="2600" dirty="0" smtClean="0"/>
              <a:t>50</a:t>
            </a:r>
            <a:r>
              <a:rPr lang="sl-SI" sz="2600" dirty="0"/>
              <a:t>% </a:t>
            </a:r>
            <a:r>
              <a:rPr lang="sr-Cyrl-CS" sz="2600" dirty="0" smtClean="0"/>
              <a:t>болесника</a:t>
            </a:r>
            <a:r>
              <a:rPr lang="sl-SI" sz="2600" dirty="0" smtClean="0"/>
              <a:t> </a:t>
            </a:r>
            <a:r>
              <a:rPr lang="sr-Cyrl-CS" sz="2600" dirty="0"/>
              <a:t>има</a:t>
            </a:r>
            <a:r>
              <a:rPr lang="sl-SI" sz="2600" dirty="0"/>
              <a:t>: </a:t>
            </a:r>
            <a:r>
              <a:rPr lang="sr-Cyrl-CS" sz="2600" dirty="0"/>
              <a:t>бол</a:t>
            </a:r>
            <a:r>
              <a:rPr lang="sl-SI" sz="2600" dirty="0"/>
              <a:t> </a:t>
            </a:r>
          </a:p>
          <a:p>
            <a:pPr>
              <a:defRPr/>
            </a:pPr>
            <a:r>
              <a:rPr lang="sl-SI" sz="2600" dirty="0"/>
              <a:t>                                   </a:t>
            </a:r>
            <a:r>
              <a:rPr lang="sr-Cyrl-RS" sz="2600" dirty="0" smtClean="0"/>
              <a:t>     </a:t>
            </a:r>
            <a:r>
              <a:rPr lang="sr-Cyrl-CS" sz="2600" dirty="0" smtClean="0"/>
              <a:t>парестезије</a:t>
            </a:r>
            <a:endParaRPr lang="sl-SI" sz="2600" dirty="0"/>
          </a:p>
          <a:p>
            <a:pPr>
              <a:defRPr/>
            </a:pPr>
            <a:r>
              <a:rPr lang="sl-SI" sz="2600" dirty="0"/>
              <a:t>                                  </a:t>
            </a:r>
            <a:r>
              <a:rPr lang="sr-Cyrl-RS" sz="2600" dirty="0" smtClean="0"/>
              <a:t>      </a:t>
            </a:r>
            <a:r>
              <a:rPr lang="sr-Cyrl-CS" sz="2600" dirty="0" smtClean="0"/>
              <a:t>свраб</a:t>
            </a:r>
            <a:r>
              <a:rPr lang="sr-Cyrl-RS" sz="2600" dirty="0" smtClean="0"/>
              <a:t> </a:t>
            </a:r>
            <a:r>
              <a:rPr lang="sr-Cyrl-CS" sz="2600" dirty="0" smtClean="0"/>
              <a:t>на</a:t>
            </a:r>
            <a:r>
              <a:rPr lang="sl-SI" sz="2600" dirty="0" smtClean="0"/>
              <a:t> </a:t>
            </a:r>
            <a:r>
              <a:rPr lang="sr-Cyrl-CS" sz="2600" dirty="0"/>
              <a:t>месту</a:t>
            </a:r>
            <a:r>
              <a:rPr lang="sl-SI" sz="2600" dirty="0"/>
              <a:t> </a:t>
            </a:r>
            <a:r>
              <a:rPr lang="sr-Cyrl-CS" sz="2600" dirty="0"/>
              <a:t>уједа</a:t>
            </a:r>
            <a:r>
              <a:rPr lang="sl-SI" sz="2600" dirty="0"/>
              <a:t> </a:t>
            </a:r>
            <a:r>
              <a:rPr lang="sr-Cyrl-CS" sz="2600" dirty="0"/>
              <a:t>или</a:t>
            </a:r>
            <a:r>
              <a:rPr lang="sl-SI" sz="2600" dirty="0"/>
              <a:t> </a:t>
            </a:r>
            <a:r>
              <a:rPr lang="sr-Cyrl-CS" sz="2600" dirty="0"/>
              <a:t>около</a:t>
            </a:r>
            <a:endParaRPr lang="en-US" sz="26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16528" y="1073194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0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Беснило-клиничка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sl-SI" sz="3400" b="1" dirty="0"/>
              <a:t>80% </a:t>
            </a:r>
            <a:r>
              <a:rPr lang="sr-Cyrl-CS" sz="3400" b="1" dirty="0"/>
              <a:t>класични</a:t>
            </a:r>
            <a:r>
              <a:rPr lang="sl-SI" sz="3400" b="1" dirty="0"/>
              <a:t> (</a:t>
            </a:r>
            <a:r>
              <a:rPr lang="sr-Cyrl-CS" sz="3400" b="1" dirty="0"/>
              <a:t>енцефалитични</a:t>
            </a:r>
            <a:r>
              <a:rPr lang="sl-SI" sz="3400" b="1" dirty="0"/>
              <a:t>, </a:t>
            </a:r>
            <a:r>
              <a:rPr lang="sr-Cyrl-CS" sz="3400" b="1" dirty="0"/>
              <a:t>фуриозни</a:t>
            </a:r>
            <a:r>
              <a:rPr lang="sl-SI" sz="3400" b="1" dirty="0"/>
              <a:t>) </a:t>
            </a:r>
            <a:r>
              <a:rPr lang="sr-Cyrl-CS" sz="3400" b="1" dirty="0"/>
              <a:t>облик</a:t>
            </a:r>
            <a:endParaRPr lang="sl-SI" sz="3400" b="1" dirty="0"/>
          </a:p>
          <a:p>
            <a:pPr>
              <a:lnSpc>
                <a:spcPct val="80000"/>
              </a:lnSpc>
              <a:defRPr/>
            </a:pP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Општа</a:t>
            </a:r>
            <a:r>
              <a:rPr lang="sl-SI" sz="3400" dirty="0"/>
              <a:t> </a:t>
            </a:r>
            <a:r>
              <a:rPr lang="sr-Cyrl-CS" sz="3400" dirty="0"/>
              <a:t>хиперексцитабилност</a:t>
            </a:r>
            <a:r>
              <a:rPr lang="sl-SI" sz="3400" dirty="0"/>
              <a:t> </a:t>
            </a:r>
            <a:r>
              <a:rPr lang="sr-Cyrl-CS" sz="3400" dirty="0"/>
              <a:t>одвојена</a:t>
            </a:r>
            <a:r>
              <a:rPr lang="sl-SI" sz="3400" dirty="0"/>
              <a:t> </a:t>
            </a:r>
            <a:r>
              <a:rPr lang="sr-Cyrl-CS" sz="3400" dirty="0"/>
              <a:t>луцидним</a:t>
            </a:r>
            <a:r>
              <a:rPr lang="sl-SI" sz="3400" dirty="0"/>
              <a:t> </a:t>
            </a:r>
            <a:r>
              <a:rPr lang="sr-Cyrl-CS" sz="3400" dirty="0"/>
              <a:t>периодима</a:t>
            </a: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Конфузност</a:t>
            </a:r>
            <a:r>
              <a:rPr lang="sl-SI" sz="3400" dirty="0"/>
              <a:t>, </a:t>
            </a:r>
            <a:r>
              <a:rPr lang="sr-Cyrl-CS" sz="3400" dirty="0"/>
              <a:t>агресивност</a:t>
            </a:r>
            <a:r>
              <a:rPr lang="sl-SI" sz="3400" dirty="0"/>
              <a:t>, </a:t>
            </a:r>
            <a:r>
              <a:rPr lang="sr-Cyrl-CS" sz="3400" dirty="0"/>
              <a:t>халуцинације</a:t>
            </a: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Грозница</a:t>
            </a:r>
            <a:r>
              <a:rPr lang="sl-SI" sz="3400" dirty="0"/>
              <a:t>, </a:t>
            </a:r>
            <a:r>
              <a:rPr lang="sr-Cyrl-CS" sz="3400" dirty="0"/>
              <a:t>знојење</a:t>
            </a:r>
            <a:r>
              <a:rPr lang="sl-SI" sz="3400" dirty="0"/>
              <a:t>, </a:t>
            </a:r>
            <a:r>
              <a:rPr lang="sr-Cyrl-CS" sz="3400" dirty="0"/>
              <a:t>хиперсаливација</a:t>
            </a:r>
            <a:endParaRPr lang="sl-SI" sz="3400" dirty="0"/>
          </a:p>
          <a:p>
            <a:pPr>
              <a:lnSpc>
                <a:spcPct val="80000"/>
              </a:lnSpc>
              <a:defRPr/>
            </a:pP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Ригидност</a:t>
            </a:r>
            <a:r>
              <a:rPr lang="sl-SI" sz="3400" dirty="0"/>
              <a:t> </a:t>
            </a:r>
            <a:r>
              <a:rPr lang="sr-Cyrl-CS" sz="3400" dirty="0"/>
              <a:t>врата</a:t>
            </a:r>
            <a:r>
              <a:rPr lang="sl-SI" sz="3400" dirty="0"/>
              <a:t>, </a:t>
            </a:r>
            <a:r>
              <a:rPr lang="sr-Cyrl-CS" sz="3400" dirty="0"/>
              <a:t>бол</a:t>
            </a:r>
            <a:r>
              <a:rPr lang="sl-SI" sz="3400" dirty="0"/>
              <a:t> </a:t>
            </a:r>
            <a:r>
              <a:rPr lang="sr-Cyrl-CS" sz="3400" dirty="0"/>
              <a:t>у</a:t>
            </a:r>
            <a:r>
              <a:rPr lang="sl-SI" sz="3400" dirty="0"/>
              <a:t> </a:t>
            </a:r>
            <a:r>
              <a:rPr lang="sr-Cyrl-CS" sz="3400" dirty="0"/>
              <a:t>грлу</a:t>
            </a:r>
            <a:r>
              <a:rPr lang="sl-SI" sz="3400" dirty="0"/>
              <a:t>, </a:t>
            </a:r>
            <a:r>
              <a:rPr lang="sr-Cyrl-CS" sz="3400" dirty="0"/>
              <a:t>тешкоће</a:t>
            </a:r>
            <a:r>
              <a:rPr lang="sl-SI" sz="3400" dirty="0"/>
              <a:t> </a:t>
            </a:r>
            <a:r>
              <a:rPr lang="sr-Cyrl-CS" sz="3400" dirty="0"/>
              <a:t>гутања</a:t>
            </a:r>
            <a:endParaRPr lang="sl-SI" sz="3400" dirty="0"/>
          </a:p>
          <a:p>
            <a:pPr>
              <a:lnSpc>
                <a:spcPct val="80000"/>
              </a:lnSpc>
              <a:defRPr/>
            </a:pP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Контракција</a:t>
            </a:r>
            <a:r>
              <a:rPr lang="sl-SI" sz="3400" dirty="0"/>
              <a:t> </a:t>
            </a:r>
            <a:r>
              <a:rPr lang="sr-Cyrl-CS" sz="3400" dirty="0"/>
              <a:t>дијафрагме</a:t>
            </a:r>
            <a:r>
              <a:rPr lang="sl-SI" sz="3400" dirty="0"/>
              <a:t> </a:t>
            </a:r>
            <a:r>
              <a:rPr lang="sr-Cyrl-CS" sz="3400" dirty="0"/>
              <a:t>и</a:t>
            </a:r>
            <a:r>
              <a:rPr lang="sl-SI" sz="3400" dirty="0"/>
              <a:t> </a:t>
            </a:r>
            <a:r>
              <a:rPr lang="sr-Cyrl-CS" sz="3400" dirty="0"/>
              <a:t>мишића</a:t>
            </a:r>
            <a:r>
              <a:rPr lang="sl-SI" sz="3400" dirty="0"/>
              <a:t> </a:t>
            </a:r>
            <a:r>
              <a:rPr lang="sr-Cyrl-CS" sz="3400" dirty="0"/>
              <a:t>одговорних</a:t>
            </a:r>
            <a:r>
              <a:rPr lang="sl-SI" sz="3400" dirty="0"/>
              <a:t> </a:t>
            </a:r>
            <a:r>
              <a:rPr lang="sr-Cyrl-CS" sz="3400" dirty="0"/>
              <a:t>за</a:t>
            </a:r>
            <a:r>
              <a:rPr lang="sl-SI" sz="3400" dirty="0"/>
              <a:t> </a:t>
            </a:r>
            <a:r>
              <a:rPr lang="sr-Cyrl-CS" sz="3400" dirty="0"/>
              <a:t>инспиријум</a:t>
            </a:r>
            <a:endParaRPr lang="sl-SI" sz="3400" dirty="0"/>
          </a:p>
          <a:p>
            <a:pPr>
              <a:lnSpc>
                <a:spcPct val="80000"/>
              </a:lnSpc>
              <a:defRPr/>
            </a:pP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Хидрофобија</a:t>
            </a:r>
            <a:endParaRPr lang="sl-SI" sz="3400" dirty="0"/>
          </a:p>
          <a:p>
            <a:pPr>
              <a:lnSpc>
                <a:spcPct val="80000"/>
              </a:lnSpc>
              <a:buNone/>
              <a:defRPr/>
            </a:pP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Парализе</a:t>
            </a:r>
            <a:r>
              <a:rPr lang="sl-SI" sz="3400" dirty="0"/>
              <a:t>, </a:t>
            </a:r>
            <a:r>
              <a:rPr lang="sr-Cyrl-CS" sz="3400" dirty="0"/>
              <a:t>кома</a:t>
            </a:r>
            <a:r>
              <a:rPr lang="sl-SI" sz="3400" dirty="0"/>
              <a:t>, </a:t>
            </a:r>
            <a:r>
              <a:rPr lang="sr-Cyrl-CS" sz="3400" dirty="0"/>
              <a:t>оштећење</a:t>
            </a:r>
            <a:r>
              <a:rPr lang="sl-SI" sz="3400" dirty="0"/>
              <a:t> </a:t>
            </a:r>
            <a:r>
              <a:rPr lang="sr-Cyrl-CS" sz="3400" dirty="0"/>
              <a:t>више</a:t>
            </a:r>
            <a:r>
              <a:rPr lang="sl-SI" sz="3400" dirty="0"/>
              <a:t> </a:t>
            </a:r>
            <a:r>
              <a:rPr lang="sr-Cyrl-CS" sz="3400" dirty="0"/>
              <a:t>органа</a:t>
            </a:r>
            <a:endParaRPr lang="sl-SI" sz="3400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sz="3400" dirty="0"/>
              <a:t>Летални</a:t>
            </a:r>
            <a:r>
              <a:rPr lang="sl-SI" sz="3400" dirty="0"/>
              <a:t> </a:t>
            </a:r>
            <a:r>
              <a:rPr lang="sr-Cyrl-CS" sz="3400" dirty="0"/>
              <a:t>исход</a:t>
            </a:r>
            <a:r>
              <a:rPr lang="sl-SI" sz="3400" dirty="0"/>
              <a:t> </a:t>
            </a:r>
            <a:endParaRPr lang="en-US" sz="34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2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Беснило-клиничка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1385"/>
            <a:ext cx="10515600" cy="4351338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sl-SI" b="1" dirty="0"/>
              <a:t>20% </a:t>
            </a:r>
            <a:r>
              <a:rPr lang="sr-Cyrl-CS" b="1" dirty="0"/>
              <a:t>паралитични</a:t>
            </a:r>
            <a:r>
              <a:rPr lang="sl-SI" b="1" dirty="0"/>
              <a:t> </a:t>
            </a:r>
            <a:r>
              <a:rPr lang="sr-Cyrl-CS" b="1" dirty="0"/>
              <a:t>облик</a:t>
            </a:r>
            <a:endParaRPr lang="sl-SI" b="1" dirty="0"/>
          </a:p>
          <a:p>
            <a:pPr>
              <a:defRPr/>
            </a:pP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Рана</a:t>
            </a:r>
            <a:r>
              <a:rPr lang="en-US" dirty="0"/>
              <a:t> </a:t>
            </a:r>
            <a:r>
              <a:rPr lang="sr-Cyrl-CS" dirty="0"/>
              <a:t>појава</a:t>
            </a:r>
            <a:r>
              <a:rPr lang="en-US" dirty="0"/>
              <a:t> </a:t>
            </a:r>
            <a:r>
              <a:rPr lang="sr-Cyrl-CS" dirty="0"/>
              <a:t>млитавих</a:t>
            </a:r>
            <a:r>
              <a:rPr lang="en-US" dirty="0"/>
              <a:t> </a:t>
            </a:r>
            <a:r>
              <a:rPr lang="sr-Cyrl-CS" dirty="0"/>
              <a:t>парализа</a:t>
            </a:r>
            <a:r>
              <a:rPr lang="sl-SI" dirty="0"/>
              <a:t>, </a:t>
            </a:r>
            <a:r>
              <a:rPr lang="sr-Cyrl-CS" dirty="0"/>
              <a:t>увек</a:t>
            </a:r>
            <a:r>
              <a:rPr lang="sl-SI" dirty="0"/>
              <a:t> </a:t>
            </a:r>
            <a:r>
              <a:rPr lang="sr-Cyrl-CS" dirty="0"/>
              <a:t>почињу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/>
              <a:t>месту</a:t>
            </a:r>
            <a:r>
              <a:rPr lang="sl-SI" dirty="0"/>
              <a:t> </a:t>
            </a:r>
            <a:r>
              <a:rPr lang="sr-Cyrl-CS" dirty="0" smtClean="0"/>
              <a:t>уједа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Поремећај</a:t>
            </a:r>
            <a:r>
              <a:rPr lang="sl-SI" dirty="0" smtClean="0"/>
              <a:t> </a:t>
            </a:r>
            <a:r>
              <a:rPr lang="sr-Cyrl-CS" dirty="0" smtClean="0"/>
              <a:t>сфинктера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Бол</a:t>
            </a:r>
            <a:r>
              <a:rPr lang="sl-SI" dirty="0" smtClean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поремећај</a:t>
            </a:r>
            <a:r>
              <a:rPr lang="sl-SI" dirty="0"/>
              <a:t> </a:t>
            </a:r>
            <a:r>
              <a:rPr lang="sr-Cyrl-CS" dirty="0" smtClean="0"/>
              <a:t>сензибилитета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Слабост</a:t>
            </a:r>
            <a:r>
              <a:rPr lang="sl-SI" dirty="0" smtClean="0"/>
              <a:t> </a:t>
            </a:r>
            <a:r>
              <a:rPr lang="sr-Cyrl-CS" dirty="0"/>
              <a:t>булбарне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респираторне</a:t>
            </a:r>
            <a:r>
              <a:rPr lang="sl-SI" dirty="0"/>
              <a:t> </a:t>
            </a:r>
            <a:r>
              <a:rPr lang="sr-Cyrl-CS" dirty="0" smtClean="0"/>
              <a:t>мускулатуре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Хидрофобија</a:t>
            </a:r>
            <a:r>
              <a:rPr lang="sl-SI" dirty="0" smtClean="0"/>
              <a:t> </a:t>
            </a:r>
            <a:r>
              <a:rPr lang="sr-Cyrl-CS" dirty="0" smtClean="0"/>
              <a:t>ретко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Преживљавање</a:t>
            </a:r>
            <a:r>
              <a:rPr lang="sl-SI" dirty="0" smtClean="0"/>
              <a:t> </a:t>
            </a:r>
            <a:r>
              <a:rPr lang="sr-Cyrl-CS" dirty="0"/>
              <a:t>дуже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0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Беснило-превенција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91" y="232452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Животињу</a:t>
            </a:r>
            <a:r>
              <a:rPr lang="sl-SI" dirty="0"/>
              <a:t> </a:t>
            </a:r>
            <a:r>
              <a:rPr lang="sr-Cyrl-CS" dirty="0"/>
              <a:t>ухватити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посматрати</a:t>
            </a:r>
            <a:r>
              <a:rPr lang="sl-SI" dirty="0"/>
              <a:t> 10 </a:t>
            </a:r>
            <a:r>
              <a:rPr lang="sr-Cyrl-CS" dirty="0"/>
              <a:t>дана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Свака</a:t>
            </a:r>
            <a:r>
              <a:rPr lang="sl-SI" dirty="0"/>
              <a:t> </a:t>
            </a:r>
            <a:r>
              <a:rPr lang="sr-Cyrl-CS" dirty="0"/>
              <a:t>сумња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/>
              <a:t>беснило</a:t>
            </a:r>
            <a:r>
              <a:rPr lang="sl-SI" dirty="0"/>
              <a:t> </a:t>
            </a:r>
            <a:r>
              <a:rPr lang="sr-Cyrl-CS" dirty="0"/>
              <a:t>захтева</a:t>
            </a:r>
            <a:r>
              <a:rPr lang="sl-SI" dirty="0"/>
              <a:t> </a:t>
            </a:r>
            <a:r>
              <a:rPr lang="sr-Cyrl-CS" dirty="0"/>
              <a:t>биопсију</a:t>
            </a:r>
            <a:r>
              <a:rPr lang="sl-SI" dirty="0"/>
              <a:t> </a:t>
            </a:r>
            <a:r>
              <a:rPr lang="sr-Cyrl-CS" dirty="0"/>
              <a:t>мозга</a:t>
            </a:r>
            <a:r>
              <a:rPr lang="sl-SI" dirty="0"/>
              <a:t> </a:t>
            </a:r>
            <a:r>
              <a:rPr lang="sr-Cyrl-CS" dirty="0"/>
              <a:t>убијене</a:t>
            </a:r>
            <a:r>
              <a:rPr lang="sl-SI" dirty="0"/>
              <a:t> </a:t>
            </a:r>
            <a:r>
              <a:rPr lang="sr-Cyrl-CS" dirty="0"/>
              <a:t>животиње</a:t>
            </a:r>
            <a:r>
              <a:rPr lang="sl-SI" dirty="0"/>
              <a:t> (</a:t>
            </a:r>
            <a:r>
              <a:rPr lang="sr-Cyrl-CS" dirty="0"/>
              <a:t>антиген</a:t>
            </a:r>
            <a:r>
              <a:rPr lang="sl-SI" dirty="0"/>
              <a:t> </a:t>
            </a:r>
            <a:r>
              <a:rPr lang="sr-Cyrl-CS" dirty="0"/>
              <a:t>детекција</a:t>
            </a:r>
            <a:r>
              <a:rPr lang="sl-SI" dirty="0"/>
              <a:t> </a:t>
            </a:r>
            <a:r>
              <a:rPr lang="sr-Cyrl-CS" dirty="0"/>
              <a:t>вируса</a:t>
            </a:r>
            <a:r>
              <a:rPr lang="sl-SI" dirty="0"/>
              <a:t> </a:t>
            </a:r>
            <a:r>
              <a:rPr lang="sr-Cyrl-CS" dirty="0"/>
              <a:t>флуоресцентним</a:t>
            </a:r>
            <a:r>
              <a:rPr lang="sl-SI" dirty="0"/>
              <a:t> </a:t>
            </a:r>
            <a:r>
              <a:rPr lang="sr-Cyrl-CS" dirty="0"/>
              <a:t>антителима</a:t>
            </a:r>
            <a:r>
              <a:rPr lang="sl-SI" dirty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култура</a:t>
            </a:r>
            <a:r>
              <a:rPr lang="sl-SI" dirty="0"/>
              <a:t> </a:t>
            </a:r>
            <a:r>
              <a:rPr lang="sr-Cyrl-CS" dirty="0"/>
              <a:t>ћелија</a:t>
            </a:r>
            <a:r>
              <a:rPr lang="sl-SI" dirty="0"/>
              <a:t>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Локално</a:t>
            </a:r>
            <a:r>
              <a:rPr lang="sl-SI" dirty="0"/>
              <a:t> </a:t>
            </a:r>
            <a:r>
              <a:rPr lang="sr-Cyrl-CS" dirty="0"/>
              <a:t>збрињавање</a:t>
            </a:r>
            <a:r>
              <a:rPr lang="sl-SI" dirty="0"/>
              <a:t> </a:t>
            </a:r>
            <a:r>
              <a:rPr lang="sr-Cyrl-CS" dirty="0"/>
              <a:t>ране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- </a:t>
            </a:r>
            <a:r>
              <a:rPr lang="sr-Cyrl-CS" dirty="0"/>
              <a:t>прање</a:t>
            </a:r>
            <a:r>
              <a:rPr lang="sl-SI" dirty="0"/>
              <a:t> </a:t>
            </a:r>
            <a:r>
              <a:rPr lang="sr-Cyrl-CS" dirty="0"/>
              <a:t>сапуном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водом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- </a:t>
            </a:r>
            <a:r>
              <a:rPr lang="sr-Cyrl-CS" dirty="0"/>
              <a:t>шивење</a:t>
            </a:r>
            <a:r>
              <a:rPr lang="sl-SI" dirty="0"/>
              <a:t> </a:t>
            </a:r>
            <a:r>
              <a:rPr lang="sr-Cyrl-CS" dirty="0"/>
              <a:t>ране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- </a:t>
            </a:r>
            <a:r>
              <a:rPr lang="sr-Cyrl-CS" dirty="0"/>
              <a:t>антитетанус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Беснило-превенција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658" y="2324520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Активна</a:t>
            </a:r>
            <a:r>
              <a:rPr lang="sl-SI" dirty="0"/>
              <a:t> </a:t>
            </a:r>
            <a:r>
              <a:rPr lang="sr-Cyrl-CS" dirty="0"/>
              <a:t>имунизација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– </a:t>
            </a:r>
            <a:r>
              <a:rPr lang="sr-Cyrl-CS" dirty="0"/>
              <a:t>хумана</a:t>
            </a:r>
            <a:r>
              <a:rPr lang="sl-SI" dirty="0"/>
              <a:t> </a:t>
            </a:r>
            <a:r>
              <a:rPr lang="sr-Cyrl-CS" dirty="0"/>
              <a:t>диплоидна</a:t>
            </a:r>
            <a:r>
              <a:rPr lang="sl-SI" dirty="0"/>
              <a:t> </a:t>
            </a:r>
            <a:r>
              <a:rPr lang="sr-Cyrl-CS" dirty="0"/>
              <a:t>ћелијска</a:t>
            </a:r>
            <a:r>
              <a:rPr lang="sl-SI" dirty="0"/>
              <a:t> </a:t>
            </a:r>
            <a:r>
              <a:rPr lang="sr-Cyrl-CS" dirty="0"/>
              <a:t>вакцина</a:t>
            </a:r>
            <a:r>
              <a:rPr lang="sl-SI" dirty="0"/>
              <a:t> </a:t>
            </a:r>
            <a:r>
              <a:rPr lang="sr-Cyrl-CS" dirty="0"/>
              <a:t>је</a:t>
            </a:r>
            <a:r>
              <a:rPr lang="sl-SI" dirty="0"/>
              <a:t> </a:t>
            </a:r>
            <a:r>
              <a:rPr lang="sr-Cyrl-CS" dirty="0"/>
              <a:t>инактивисана</a:t>
            </a:r>
            <a:r>
              <a:rPr lang="sl-SI" dirty="0"/>
              <a:t>: </a:t>
            </a:r>
          </a:p>
          <a:p>
            <a:pPr>
              <a:buNone/>
              <a:defRPr/>
            </a:pPr>
            <a:r>
              <a:rPr lang="sl-SI" dirty="0"/>
              <a:t>      - 1</a:t>
            </a:r>
            <a:r>
              <a:rPr lang="sr-Cyrl-CS" dirty="0"/>
              <a:t>мл</a:t>
            </a:r>
            <a:r>
              <a:rPr lang="sl-SI" dirty="0"/>
              <a:t> </a:t>
            </a:r>
            <a:r>
              <a:rPr lang="sr-Cyrl-CS" dirty="0"/>
              <a:t>вакцине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делтоидну</a:t>
            </a:r>
            <a:r>
              <a:rPr lang="sl-SI" dirty="0"/>
              <a:t> </a:t>
            </a:r>
            <a:r>
              <a:rPr lang="sr-Cyrl-CS" dirty="0"/>
              <a:t>ареу</a:t>
            </a:r>
            <a:r>
              <a:rPr lang="sl-SI" dirty="0"/>
              <a:t> </a:t>
            </a:r>
            <a:r>
              <a:rPr lang="sr-Cyrl-CS" dirty="0"/>
              <a:t>што</a:t>
            </a:r>
            <a:r>
              <a:rPr lang="sl-SI" dirty="0"/>
              <a:t> </a:t>
            </a:r>
            <a:r>
              <a:rPr lang="sr-Cyrl-CS" dirty="0"/>
              <a:t>пре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- </a:t>
            </a:r>
            <a:r>
              <a:rPr lang="sr-Cyrl-CS" dirty="0"/>
              <a:t>још</a:t>
            </a:r>
            <a:r>
              <a:rPr lang="sl-SI" dirty="0"/>
              <a:t> 4 </a:t>
            </a:r>
            <a:r>
              <a:rPr lang="sr-Cyrl-CS" dirty="0"/>
              <a:t>дозе</a:t>
            </a:r>
            <a:r>
              <a:rPr lang="sl-SI" dirty="0"/>
              <a:t> 3. 7. 14. </a:t>
            </a:r>
            <a:r>
              <a:rPr lang="sr-Cyrl-CS" dirty="0"/>
              <a:t>и</a:t>
            </a:r>
            <a:r>
              <a:rPr lang="sl-SI" dirty="0"/>
              <a:t> 28. </a:t>
            </a:r>
            <a:r>
              <a:rPr lang="sr-Cyrl-CS" dirty="0"/>
              <a:t>дана</a:t>
            </a:r>
            <a:endParaRPr lang="sl-SI" dirty="0"/>
          </a:p>
          <a:p>
            <a:pPr>
              <a:buFontTx/>
              <a:buChar char="•"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Пасивна имунизација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- </a:t>
            </a:r>
            <a:r>
              <a:rPr lang="sr-Cyrl-CS" dirty="0"/>
              <a:t>хумани</a:t>
            </a:r>
            <a:r>
              <a:rPr lang="sl-SI" dirty="0"/>
              <a:t> </a:t>
            </a:r>
            <a:r>
              <a:rPr lang="sr-Cyrl-CS" dirty="0"/>
              <a:t>рабиес</a:t>
            </a:r>
            <a:r>
              <a:rPr lang="sl-SI" dirty="0"/>
              <a:t> </a:t>
            </a:r>
            <a:r>
              <a:rPr lang="sr-Cyrl-CS" dirty="0"/>
              <a:t>имуни</a:t>
            </a:r>
            <a:r>
              <a:rPr lang="sl-SI" dirty="0"/>
              <a:t> </a:t>
            </a:r>
            <a:r>
              <a:rPr lang="sr-Cyrl-CS" dirty="0"/>
              <a:t>глобулин</a:t>
            </a:r>
            <a:r>
              <a:rPr lang="sl-SI" dirty="0"/>
              <a:t> </a:t>
            </a:r>
            <a:r>
              <a:rPr lang="sr-Cyrl-CS" dirty="0"/>
              <a:t>са</a:t>
            </a:r>
            <a:r>
              <a:rPr lang="sl-SI" dirty="0"/>
              <a:t> </a:t>
            </a:r>
            <a:r>
              <a:rPr lang="sr-Cyrl-CS" dirty="0"/>
              <a:t>првом</a:t>
            </a:r>
            <a:r>
              <a:rPr lang="sl-SI" dirty="0"/>
              <a:t> </a:t>
            </a:r>
            <a:r>
              <a:rPr lang="sr-Cyrl-CS" dirty="0"/>
              <a:t>дозом</a:t>
            </a:r>
            <a:r>
              <a:rPr lang="sl-SI" dirty="0"/>
              <a:t> </a:t>
            </a:r>
            <a:r>
              <a:rPr lang="sr-Cyrl-CS" dirty="0" smtClean="0"/>
              <a:t>вакцине</a:t>
            </a:r>
            <a:r>
              <a:rPr lang="sl-SI" dirty="0" smtClean="0"/>
              <a:t> </a:t>
            </a:r>
            <a:r>
              <a:rPr lang="sr-Cyrl-RS" dirty="0" smtClean="0"/>
              <a:t>   </a:t>
            </a:r>
            <a:r>
              <a:rPr lang="sl-SI" dirty="0" smtClean="0"/>
              <a:t> </a:t>
            </a:r>
            <a:endParaRPr lang="sr-Cyrl-RS" dirty="0"/>
          </a:p>
          <a:p>
            <a:pPr>
              <a:buNone/>
              <a:defRPr/>
            </a:pPr>
            <a:r>
              <a:rPr lang="sr-Cyrl-RS" dirty="0"/>
              <a:t> </a:t>
            </a:r>
            <a:r>
              <a:rPr lang="sl-SI" dirty="0"/>
              <a:t> </a:t>
            </a:r>
            <a:r>
              <a:rPr lang="sr-Cyrl-RS" dirty="0"/>
              <a:t> </a:t>
            </a:r>
            <a:r>
              <a:rPr lang="sr-Cyrl-RS" dirty="0" smtClean="0"/>
              <a:t>  </a:t>
            </a:r>
            <a:r>
              <a:rPr lang="sr-Cyrl-RS" dirty="0"/>
              <a:t> </a:t>
            </a:r>
            <a:r>
              <a:rPr lang="sr-Cyrl-RS" dirty="0" smtClean="0"/>
              <a:t> </a:t>
            </a:r>
            <a:r>
              <a:rPr lang="sr-Cyrl-CS" dirty="0" smtClean="0"/>
              <a:t>и</a:t>
            </a:r>
            <a:r>
              <a:rPr lang="sl-SI" dirty="0" smtClean="0"/>
              <a:t> </a:t>
            </a:r>
            <a:r>
              <a:rPr lang="sl-SI" dirty="0"/>
              <a:t>7 </a:t>
            </a:r>
            <a:r>
              <a:rPr lang="sr-Cyrl-CS" dirty="0"/>
              <a:t>дана</a:t>
            </a:r>
            <a:r>
              <a:rPr lang="sl-SI" dirty="0"/>
              <a:t> </a:t>
            </a:r>
            <a:r>
              <a:rPr lang="sr-Cyrl-CS" dirty="0"/>
              <a:t>касније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588" y="2324520"/>
            <a:ext cx="2143125" cy="311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36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Паразитарне инфекције ЦНС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66044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Хидатидна болест</a:t>
            </a:r>
            <a:endParaRPr lang="sl-SI" dirty="0"/>
          </a:p>
          <a:p>
            <a:pPr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Цистицеркоза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555" y="2785404"/>
            <a:ext cx="4907427" cy="381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5739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Хидатидна болест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0114"/>
            <a:ext cx="10515600" cy="4819218"/>
          </a:xfrm>
        </p:spPr>
        <p:txBody>
          <a:bodyPr>
            <a:normAutofit fontScale="70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l-SI" sz="3100" b="1" dirty="0"/>
              <a:t>Taenia echinococcus</a:t>
            </a:r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RS" sz="3100" dirty="0" smtClean="0"/>
              <a:t>Цистично стање</a:t>
            </a:r>
            <a:r>
              <a:rPr lang="sl-SI" sz="3100" dirty="0" smtClean="0"/>
              <a:t> – </a:t>
            </a:r>
            <a:r>
              <a:rPr lang="sr-Cyrl-RS" sz="3100" dirty="0" smtClean="0"/>
              <a:t>цисте са двоструким зидом</a:t>
            </a:r>
            <a:endParaRPr lang="sl-SI" sz="3100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RS" sz="3100" dirty="0" smtClean="0"/>
              <a:t>Цисте</a:t>
            </a:r>
            <a:r>
              <a:rPr lang="sl-SI" sz="3100" dirty="0" smtClean="0"/>
              <a:t> – </a:t>
            </a:r>
            <a:r>
              <a:rPr lang="sr-Cyrl-RS" sz="3100" dirty="0" smtClean="0"/>
              <a:t>у јетри</a:t>
            </a:r>
            <a:endParaRPr lang="sl-SI" sz="3100" dirty="0"/>
          </a:p>
          <a:p>
            <a:pPr>
              <a:buNone/>
              <a:defRPr/>
            </a:pPr>
            <a:r>
              <a:rPr lang="sl-SI" sz="3100" dirty="0"/>
              <a:t>             </a:t>
            </a:r>
            <a:r>
              <a:rPr lang="sr-Cyrl-RS" sz="3100" dirty="0" smtClean="0"/>
              <a:t> </a:t>
            </a:r>
            <a:r>
              <a:rPr lang="sr-Cyrl-RS" sz="3100" dirty="0" smtClean="0"/>
              <a:t>  </a:t>
            </a:r>
            <a:r>
              <a:rPr lang="sl-SI" sz="3100" dirty="0" smtClean="0"/>
              <a:t>- </a:t>
            </a:r>
            <a:r>
              <a:rPr lang="sr-Cyrl-RS" sz="3100" dirty="0" smtClean="0"/>
              <a:t>у плућима</a:t>
            </a:r>
            <a:endParaRPr lang="sl-SI" sz="3100" dirty="0"/>
          </a:p>
          <a:p>
            <a:pPr>
              <a:buNone/>
              <a:defRPr/>
            </a:pPr>
            <a:r>
              <a:rPr lang="sl-SI" sz="3100" dirty="0"/>
              <a:t>             </a:t>
            </a:r>
            <a:r>
              <a:rPr lang="sr-Cyrl-RS" sz="3100" dirty="0" smtClean="0"/>
              <a:t> </a:t>
            </a:r>
            <a:r>
              <a:rPr lang="sr-Cyrl-RS" sz="3100" dirty="0" smtClean="0"/>
              <a:t>  </a:t>
            </a:r>
            <a:r>
              <a:rPr lang="sl-SI" sz="3100" dirty="0" smtClean="0"/>
              <a:t>-</a:t>
            </a:r>
            <a:r>
              <a:rPr lang="sr-Cyrl-RS" sz="3100" dirty="0" smtClean="0"/>
              <a:t> у мозгу</a:t>
            </a:r>
            <a:endParaRPr lang="sl-SI" sz="3100" dirty="0"/>
          </a:p>
          <a:p>
            <a:pPr marL="0" indent="0">
              <a:buNone/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RS" sz="3100" dirty="0" smtClean="0"/>
              <a:t>Клиничка слика</a:t>
            </a:r>
            <a:r>
              <a:rPr lang="sl-SI" sz="3100" dirty="0" smtClean="0"/>
              <a:t> – </a:t>
            </a:r>
            <a:r>
              <a:rPr lang="sr-Cyrl-RS" sz="3100" dirty="0" smtClean="0"/>
              <a:t>епи напади</a:t>
            </a:r>
            <a:endParaRPr lang="sl-SI" sz="3100" dirty="0"/>
          </a:p>
          <a:p>
            <a:pPr>
              <a:buNone/>
              <a:defRPr/>
            </a:pPr>
            <a:r>
              <a:rPr lang="sl-SI" sz="3100" dirty="0"/>
              <a:t>                           </a:t>
            </a:r>
            <a:r>
              <a:rPr lang="sr-Cyrl-RS" sz="3100" dirty="0" smtClean="0"/>
              <a:t>        </a:t>
            </a:r>
            <a:r>
              <a:rPr lang="sl-SI" sz="3100" dirty="0" smtClean="0"/>
              <a:t>- </a:t>
            </a:r>
            <a:r>
              <a:rPr lang="sr-Cyrl-RS" sz="3100" dirty="0" smtClean="0"/>
              <a:t>главобоља</a:t>
            </a:r>
            <a:endParaRPr lang="sl-SI" sz="3100" dirty="0"/>
          </a:p>
          <a:p>
            <a:pPr>
              <a:buNone/>
              <a:defRPr/>
            </a:pPr>
            <a:r>
              <a:rPr lang="sl-SI" sz="3100" dirty="0"/>
              <a:t>                           </a:t>
            </a:r>
            <a:r>
              <a:rPr lang="sr-Cyrl-RS" sz="3100" dirty="0" smtClean="0"/>
              <a:t>        </a:t>
            </a:r>
            <a:r>
              <a:rPr lang="sl-SI" sz="3100" dirty="0" smtClean="0"/>
              <a:t>- </a:t>
            </a:r>
            <a:r>
              <a:rPr lang="sr-Cyrl-RS" sz="3100" dirty="0" smtClean="0"/>
              <a:t>асимптоматски</a:t>
            </a:r>
            <a:endParaRPr lang="sl-SI" sz="3100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RS" sz="3100" dirty="0" smtClean="0"/>
              <a:t>Дијагноза</a:t>
            </a:r>
            <a:r>
              <a:rPr lang="sl-SI" sz="3100" dirty="0" smtClean="0"/>
              <a:t> – </a:t>
            </a:r>
            <a:r>
              <a:rPr lang="sr-Cyrl-RS" sz="3100" dirty="0" smtClean="0"/>
              <a:t>ЦТ мозг</a:t>
            </a:r>
            <a:r>
              <a:rPr lang="sl-SI" sz="3100" dirty="0" smtClean="0"/>
              <a:t>a – </a:t>
            </a:r>
            <a:r>
              <a:rPr lang="sr-Cyrl-RS" sz="3100" dirty="0" smtClean="0"/>
              <a:t>често узгредан налаз</a:t>
            </a:r>
            <a:r>
              <a:rPr lang="sl-SI" sz="3100" dirty="0" smtClean="0"/>
              <a:t>   </a:t>
            </a:r>
            <a:endParaRPr lang="en-US" sz="31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621" y="1681302"/>
            <a:ext cx="4332849" cy="483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Цистицеркоза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8291" y="2106979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l-SI" b="1" dirty="0"/>
              <a:t>Taenia solium </a:t>
            </a:r>
            <a:r>
              <a:rPr lang="sl-SI" dirty="0" smtClean="0"/>
              <a:t>– </a:t>
            </a:r>
            <a:r>
              <a:rPr lang="sr-Cyrl-RS" dirty="0" smtClean="0"/>
              <a:t>цистично стање</a:t>
            </a:r>
            <a:r>
              <a:rPr lang="sl-SI" dirty="0" smtClean="0"/>
              <a:t> </a:t>
            </a:r>
            <a:r>
              <a:rPr lang="sl-SI" dirty="0"/>
              <a:t>– 60-90% </a:t>
            </a:r>
            <a:r>
              <a:rPr lang="sr-Cyrl-RS" dirty="0" smtClean="0"/>
              <a:t>циста у </a:t>
            </a:r>
            <a:r>
              <a:rPr lang="sr-Cyrl-RS" dirty="0" smtClean="0"/>
              <a:t>ЦНС-у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Преношење-ингестија јаја фекалном контаминацијом хране, јаја продиру кроз црева и улазе у крвоток којим се транспортују до ткива где сазревају у ларве (цистицеркус)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Цистицеркус –узрокује запаљенску реакцију ткива, са стварањем едема и на крају бива калцификован</a:t>
            </a:r>
          </a:p>
          <a:p>
            <a:pPr marL="0" indent="0">
              <a:buClr>
                <a:srgbClr val="C00000"/>
              </a:buClr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Клиничка слика</a:t>
            </a:r>
            <a:r>
              <a:rPr lang="sl-SI" dirty="0" smtClean="0"/>
              <a:t> </a:t>
            </a:r>
            <a:r>
              <a:rPr lang="sl-SI" dirty="0"/>
              <a:t>- ½ </a:t>
            </a:r>
            <a:r>
              <a:rPr lang="sr-Cyrl-RS" dirty="0" smtClean="0"/>
              <a:t>асимптоматска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</a:t>
            </a:r>
            <a:r>
              <a:rPr lang="sr-Cyrl-RS" dirty="0" smtClean="0"/>
              <a:t>    </a:t>
            </a:r>
            <a:r>
              <a:rPr lang="sl-SI" dirty="0" smtClean="0"/>
              <a:t> </a:t>
            </a:r>
            <a:r>
              <a:rPr lang="sr-Cyrl-RS" dirty="0" smtClean="0"/>
              <a:t>    </a:t>
            </a:r>
            <a:r>
              <a:rPr lang="sr-Cyrl-RS" dirty="0" smtClean="0"/>
              <a:t> </a:t>
            </a:r>
            <a:r>
              <a:rPr lang="sl-SI" dirty="0" smtClean="0"/>
              <a:t> </a:t>
            </a:r>
            <a:r>
              <a:rPr lang="sl-SI" dirty="0"/>
              <a:t>- ½ </a:t>
            </a:r>
            <a:r>
              <a:rPr lang="sr-Cyrl-RS" dirty="0" smtClean="0"/>
              <a:t>епи напади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</a:t>
            </a:r>
            <a:r>
              <a:rPr lang="sr-Cyrl-RS" dirty="0" smtClean="0"/>
              <a:t>       </a:t>
            </a:r>
            <a:r>
              <a:rPr lang="sr-Cyrl-RS" dirty="0" smtClean="0"/>
              <a:t>  </a:t>
            </a:r>
            <a:r>
              <a:rPr lang="sl-SI" dirty="0" smtClean="0"/>
              <a:t>- </a:t>
            </a:r>
            <a:r>
              <a:rPr lang="sr-Cyrl-RS" dirty="0" smtClean="0"/>
              <a:t>знаци повишеног ИКП</a:t>
            </a:r>
          </a:p>
          <a:p>
            <a:pPr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                            - </a:t>
            </a:r>
            <a:r>
              <a:rPr lang="sr-Cyrl-RS" dirty="0" smtClean="0"/>
              <a:t>чест </a:t>
            </a:r>
            <a:r>
              <a:rPr lang="sr-Cyrl-RS" dirty="0" smtClean="0"/>
              <a:t>арахноидитис </a:t>
            </a:r>
            <a:r>
              <a:rPr lang="sl-SI" dirty="0" smtClean="0"/>
              <a:t>→</a:t>
            </a:r>
            <a:r>
              <a:rPr lang="sr-Cyrl-RS" dirty="0" smtClean="0"/>
              <a:t> хидроцефалус</a:t>
            </a:r>
            <a:r>
              <a:rPr lang="sl-SI" dirty="0" smtClean="0"/>
              <a:t> 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Цистицеркоза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25308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Дијагноза </a:t>
            </a:r>
            <a:r>
              <a:rPr lang="sl-SI" dirty="0" smtClean="0"/>
              <a:t>– </a:t>
            </a:r>
            <a:r>
              <a:rPr lang="sr-Cyrl-RS" dirty="0" smtClean="0"/>
              <a:t>ЦТ мозга</a:t>
            </a:r>
            <a:r>
              <a:rPr lang="sl-SI" dirty="0" smtClean="0"/>
              <a:t> (</a:t>
            </a:r>
            <a:r>
              <a:rPr lang="sr-Cyrl-RS" dirty="0" smtClean="0"/>
              <a:t>често узгредан налаз</a:t>
            </a:r>
            <a:r>
              <a:rPr lang="sl-SI" dirty="0" smtClean="0"/>
              <a:t>)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</a:t>
            </a:r>
            <a:r>
              <a:rPr lang="sr-Cyrl-RS" dirty="0" smtClean="0"/>
              <a:t>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RS" dirty="0" smtClean="0"/>
              <a:t>Ликвор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RS" b="1" dirty="0" smtClean="0"/>
              <a:t>еозинофили</a:t>
            </a:r>
            <a:r>
              <a:rPr lang="sl-SI" dirty="0" smtClean="0"/>
              <a:t>→</a:t>
            </a:r>
            <a:r>
              <a:rPr lang="sr-Cyrl-RS" dirty="0" smtClean="0"/>
              <a:t> активна болест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</a:t>
            </a:r>
            <a:r>
              <a:rPr lang="sr-Cyrl-RS" dirty="0" smtClean="0"/>
              <a:t>   </a:t>
            </a:r>
            <a:r>
              <a:rPr lang="sl-SI" dirty="0" smtClean="0"/>
              <a:t>- </a:t>
            </a:r>
            <a:r>
              <a:rPr lang="sr-Cyrl-RS" dirty="0" smtClean="0"/>
              <a:t>Антитела у серуму и ликвору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Терапија</a:t>
            </a:r>
            <a:r>
              <a:rPr lang="sl-SI" dirty="0" smtClean="0"/>
              <a:t> </a:t>
            </a:r>
            <a:r>
              <a:rPr lang="sl-SI" dirty="0" smtClean="0"/>
              <a:t>– </a:t>
            </a:r>
            <a:r>
              <a:rPr lang="sr-Cyrl-RS" dirty="0" smtClean="0"/>
              <a:t>Мебендазол, Албендазол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</a:t>
            </a:r>
            <a:r>
              <a:rPr lang="sr-Cyrl-RS" dirty="0" smtClean="0"/>
              <a:t>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RS" dirty="0" smtClean="0"/>
              <a:t>Кортикостероиди (1мг/кг током 5 дана)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63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" y="2332062"/>
            <a:ext cx="11353800" cy="4351338"/>
          </a:xfrm>
        </p:spPr>
        <p:txBody>
          <a:bodyPr/>
          <a:lstStyle/>
          <a:p>
            <a:pPr marL="0" indent="0">
              <a:buNone/>
            </a:pPr>
            <a:r>
              <a:rPr lang="sr-Cyrl-RS" b="1" dirty="0" smtClean="0">
                <a:solidFill>
                  <a:srgbClr val="FF9900"/>
                </a:solidFill>
              </a:rPr>
              <a:t>                 </a:t>
            </a:r>
            <a:r>
              <a:rPr lang="sr-Cyrl-RS" sz="4400" b="1" dirty="0" smtClean="0">
                <a:latin typeface="Comic Sans MS" panose="030F0702030302020204" pitchFamily="66" charset="0"/>
              </a:rPr>
              <a:t>НЕУРОЛОШКЕ КОМПЛИКАЦИЈЕ</a:t>
            </a:r>
            <a:r>
              <a:rPr lang="sr-Latn-CS" sz="4400" b="1" dirty="0" smtClean="0">
                <a:latin typeface="Comic Sans MS" panose="030F0702030302020204" pitchFamily="66" charset="0"/>
              </a:rPr>
              <a:t> </a:t>
            </a:r>
            <a:endParaRPr lang="sr-Cyrl-RS" sz="44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sz="44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4400" b="1" dirty="0" smtClean="0">
                <a:latin typeface="Comic Sans MS" panose="030F0702030302020204" pitchFamily="66" charset="0"/>
              </a:rPr>
              <a:t>          СИСТЕМСКИХ ОБОЉЕЊА</a:t>
            </a:r>
            <a:endParaRPr lang="en-US" sz="4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86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sz="4000" kern="0" dirty="0">
                <a:solidFill>
                  <a:prstClr val="black"/>
                </a:solidFill>
                <a:latin typeface="Comic Sans MS" panose="030F0702030302020204" pitchFamily="66" charset="0"/>
              </a:rPr>
              <a:t>АКУТНИ БАКТЕРИЈСКИ</a:t>
            </a:r>
            <a:r>
              <a:rPr lang="en-US" altLang="en-US" sz="4000" kern="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sr-Cyrl-RS" altLang="en-US" sz="4000" kern="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МЕНИНГИТИС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10753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Преношење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- </a:t>
            </a:r>
            <a:r>
              <a:rPr lang="sr-Cyrl-CS" kern="0" dirty="0">
                <a:cs typeface="Arial"/>
              </a:rPr>
              <a:t>Углавном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из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горњег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респираторног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тракта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- </a:t>
            </a:r>
            <a:r>
              <a:rPr lang="sr-Cyrl-CS" kern="0" dirty="0" smtClean="0">
                <a:cs typeface="Arial"/>
              </a:rPr>
              <a:t>Хематогено</a:t>
            </a:r>
            <a:r>
              <a:rPr lang="sr-Latn-RS" kern="0" dirty="0" smtClean="0">
                <a:cs typeface="Arial"/>
              </a:rPr>
              <a:t> 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- </a:t>
            </a:r>
            <a:r>
              <a:rPr lang="sr-Cyrl-CS" kern="0" dirty="0">
                <a:cs typeface="Arial"/>
              </a:rPr>
              <a:t>Интранеуронално</a:t>
            </a:r>
            <a:r>
              <a:rPr lang="sl-SI" kern="0" dirty="0">
                <a:cs typeface="Arial"/>
              </a:rPr>
              <a:t> - </a:t>
            </a:r>
            <a:r>
              <a:rPr lang="sr-Cyrl-CS" kern="0" dirty="0">
                <a:cs typeface="Arial"/>
              </a:rPr>
              <a:t>дуж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кранијалних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нерава</a:t>
            </a:r>
            <a:endParaRPr lang="sl-SI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577" y="4018891"/>
            <a:ext cx="347142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2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Неуролошке компликације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2396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Болести везивног ткива </a:t>
            </a:r>
            <a:r>
              <a:rPr lang="sr-Latn-CS" dirty="0" smtClean="0"/>
              <a:t>(</a:t>
            </a:r>
            <a:r>
              <a:rPr lang="sr-Cyrl-RS" dirty="0" smtClean="0"/>
              <a:t>колагенозе</a:t>
            </a:r>
            <a:r>
              <a:rPr lang="sr-Latn-CS" dirty="0" smtClean="0"/>
              <a:t>)</a:t>
            </a:r>
            <a:r>
              <a:rPr lang="sr-Cyrl-RS" dirty="0" smtClean="0"/>
              <a:t> и васкулитиси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Саркоидоза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Леукемије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Обољења јетре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Инсуфицијенција бубрега</a:t>
            </a:r>
            <a:endParaRPr lang="sr-Cyrl-R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Поремећаји метаболизма глукозе</a:t>
            </a:r>
            <a:endParaRPr lang="sr-Latn-CS" dirty="0"/>
          </a:p>
          <a:p>
            <a:pPr marL="0" indent="0">
              <a:buNone/>
              <a:defRPr/>
            </a:pP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6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r-Latn-CS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anose="030F0702030302020204" pitchFamily="66" charset="0"/>
              </a:rPr>
              <a:t>K</a:t>
            </a:r>
            <a:r>
              <a:rPr kumimoji="0" lang="sr-Cyrl-RS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anose="030F0702030302020204" pitchFamily="66" charset="0"/>
              </a:rPr>
              <a:t>ОЛАГЕНОЗЕ И ВАСКУЛИТИСИ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212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b="1" dirty="0" smtClean="0"/>
              <a:t>КОЛАГЕНОЗЕ</a:t>
            </a:r>
            <a:r>
              <a:rPr lang="sr-Latn-CS" b="1" dirty="0" smtClean="0"/>
              <a:t> </a:t>
            </a:r>
            <a:endParaRPr lang="sr-Cyrl-RS" b="1" dirty="0" smtClean="0"/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endParaRPr lang="sr-Latn-CS" b="1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 smtClean="0"/>
              <a:t>  - Ретке болести</a:t>
            </a:r>
            <a:endParaRPr lang="sr-Latn-CS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 smtClean="0"/>
              <a:t>  - Аутоимуна инфламаторна обољења везивног ткива унутрашњих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органа</a:t>
            </a:r>
            <a:r>
              <a:rPr lang="sr-Latn-CS" dirty="0" smtClean="0"/>
              <a:t>, </a:t>
            </a:r>
            <a:r>
              <a:rPr lang="sr-Cyrl-RS" dirty="0" smtClean="0"/>
              <a:t>коже</a:t>
            </a:r>
            <a:r>
              <a:rPr lang="sr-Latn-CS" dirty="0" smtClean="0"/>
              <a:t>, </a:t>
            </a:r>
            <a:r>
              <a:rPr lang="sr-Cyrl-RS" dirty="0" smtClean="0"/>
              <a:t>крвних судова</a:t>
            </a:r>
            <a:r>
              <a:rPr lang="sr-Latn-CS" dirty="0" smtClean="0"/>
              <a:t> (</a:t>
            </a:r>
            <a:r>
              <a:rPr lang="sr-Cyrl-RS" dirty="0" smtClean="0"/>
              <a:t>некротизирајући васкулитис</a:t>
            </a:r>
            <a:r>
              <a:rPr lang="sr-Latn-CS" dirty="0" smtClean="0"/>
              <a:t>)</a:t>
            </a:r>
            <a:endParaRPr lang="sr-Latn-CS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- Заједно се приказују са </a:t>
            </a:r>
            <a:r>
              <a:rPr lang="sr-Cyrl-RS" dirty="0" smtClean="0">
                <a:solidFill>
                  <a:srgbClr val="C00000"/>
                </a:solidFill>
              </a:rPr>
              <a:t>васкулитисима</a:t>
            </a:r>
            <a:r>
              <a:rPr lang="sr-Latn-CS" dirty="0" smtClean="0">
                <a:solidFill>
                  <a:srgbClr val="C00000"/>
                </a:solidFill>
              </a:rPr>
              <a:t> – </a:t>
            </a:r>
            <a:r>
              <a:rPr lang="sr-Cyrl-RS" dirty="0">
                <a:solidFill>
                  <a:srgbClr val="C00000"/>
                </a:solidFill>
              </a:rPr>
              <a:t>и</a:t>
            </a:r>
            <a:r>
              <a:rPr lang="sr-Cyrl-RS" dirty="0" smtClean="0">
                <a:solidFill>
                  <a:srgbClr val="C00000"/>
                </a:solidFill>
              </a:rPr>
              <a:t>нфламаторна обољења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>
                <a:solidFill>
                  <a:srgbClr val="C00000"/>
                </a:solidFill>
              </a:rPr>
              <a:t> </a:t>
            </a:r>
            <a:r>
              <a:rPr lang="sr-Cyrl-RS" dirty="0" smtClean="0">
                <a:solidFill>
                  <a:srgbClr val="C00000"/>
                </a:solidFill>
              </a:rPr>
              <a:t>   крвних судова</a:t>
            </a:r>
            <a:r>
              <a:rPr lang="sr-Latn-CS" dirty="0" smtClean="0">
                <a:solidFill>
                  <a:srgbClr val="C00000"/>
                </a:solidFill>
              </a:rPr>
              <a:t> </a:t>
            </a:r>
            <a:endParaRPr lang="sr-Latn-CS" dirty="0">
              <a:solidFill>
                <a:srgbClr val="C00000"/>
              </a:solidFill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 smtClean="0"/>
              <a:t>  - Преплићу се супстрати и клиничко испољавање</a:t>
            </a:r>
            <a:r>
              <a:rPr lang="sr-Latn-CS" dirty="0" smtClean="0"/>
              <a:t> </a:t>
            </a:r>
            <a:r>
              <a:rPr lang="sr-Latn-CS" dirty="0"/>
              <a:t>– </a:t>
            </a:r>
            <a:r>
              <a:rPr lang="sr-Cyrl-RS" b="1" dirty="0" smtClean="0"/>
              <a:t>АРТРИТИС</a:t>
            </a:r>
            <a:r>
              <a:rPr lang="sr-Latn-CS" b="1" dirty="0" smtClean="0"/>
              <a:t>, </a:t>
            </a:r>
            <a:r>
              <a:rPr lang="sr-Cyrl-RS" b="1" dirty="0" smtClean="0"/>
              <a:t>КОЖНА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b="1" dirty="0"/>
              <a:t> </a:t>
            </a:r>
            <a:r>
              <a:rPr lang="sr-Cyrl-RS" b="1" dirty="0" smtClean="0"/>
              <a:t>   ОСПА</a:t>
            </a:r>
            <a:r>
              <a:rPr lang="sr-Latn-CS" b="1" dirty="0" smtClean="0"/>
              <a:t>, </a:t>
            </a:r>
            <a:r>
              <a:rPr lang="sr-Cyrl-RS" b="1" dirty="0" smtClean="0"/>
              <a:t>БОЛЕСТИ УНУТРАШЊИХ ОРГАНА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- </a:t>
            </a:r>
            <a:r>
              <a:rPr lang="sr-Cyrl-RS" b="1" dirty="0" smtClean="0"/>
              <a:t>НЕРВНИ СИСТЕМ</a:t>
            </a:r>
            <a:r>
              <a:rPr lang="sr-Latn-CS" b="1" dirty="0" smtClean="0"/>
              <a:t> </a:t>
            </a:r>
            <a:r>
              <a:rPr lang="sr-Latn-CS" dirty="0"/>
              <a:t>– </a:t>
            </a:r>
            <a:r>
              <a:rPr lang="sr-Cyrl-RS" dirty="0" smtClean="0"/>
              <a:t>мозак</a:t>
            </a:r>
            <a:r>
              <a:rPr lang="sr-Latn-CS" dirty="0" smtClean="0"/>
              <a:t>, </a:t>
            </a:r>
            <a:r>
              <a:rPr lang="sr-Cyrl-RS" dirty="0" smtClean="0"/>
              <a:t>кичмена мождина</a:t>
            </a:r>
            <a:r>
              <a:rPr lang="sr-Latn-CS" dirty="0" smtClean="0"/>
              <a:t>, </a:t>
            </a:r>
            <a:r>
              <a:rPr lang="sr-Cyrl-RS" dirty="0" smtClean="0"/>
              <a:t>периферни нерви</a:t>
            </a:r>
            <a:r>
              <a:rPr lang="sr-Latn-CS" dirty="0" smtClean="0"/>
              <a:t>, </a:t>
            </a:r>
            <a:endParaRPr lang="sr-Cyrl-RS" dirty="0" smtClean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мишићи</a:t>
            </a:r>
            <a:endParaRPr lang="en-US" sz="24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16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03745" cy="1325563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Comic Sans MS" panose="030F0702030302020204" pitchFamily="66" charset="0"/>
              </a:rPr>
              <a:t>Системски</a:t>
            </a:r>
            <a:r>
              <a:rPr lang="sl-SI" dirty="0" smtClean="0">
                <a:latin typeface="Comic Sans MS" panose="030F0702030302020204" pitchFamily="66" charset="0"/>
              </a:rPr>
              <a:t> </a:t>
            </a:r>
            <a:r>
              <a:rPr lang="sr-Cyrl-RS" dirty="0">
                <a:latin typeface="Comic Sans MS" panose="030F0702030302020204" pitchFamily="66" charset="0"/>
              </a:rPr>
              <a:t>л</a:t>
            </a:r>
            <a:r>
              <a:rPr lang="sr-Cyrl-RS" dirty="0" smtClean="0">
                <a:latin typeface="Comic Sans MS" panose="030F0702030302020204" pitchFamily="66" charset="0"/>
              </a:rPr>
              <a:t>упус</a:t>
            </a:r>
            <a:r>
              <a:rPr lang="sl-SI" dirty="0" smtClean="0">
                <a:latin typeface="Comic Sans MS" panose="030F0702030302020204" pitchFamily="66" charset="0"/>
              </a:rPr>
              <a:t> </a:t>
            </a:r>
            <a:r>
              <a:rPr lang="sr-Cyrl-RS" dirty="0" smtClean="0">
                <a:latin typeface="Comic Sans MS" panose="030F0702030302020204" pitchFamily="66" charset="0"/>
              </a:rPr>
              <a:t>еритематодес</a:t>
            </a:r>
            <a:r>
              <a:rPr lang="sl-SI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19138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Clr>
                <a:srgbClr val="C00000"/>
              </a:buClr>
              <a:buNone/>
              <a:defRPr/>
            </a:pPr>
            <a:r>
              <a:rPr lang="sr-Cyrl-RS" b="1" dirty="0" smtClean="0">
                <a:cs typeface="Times New Roman" pitchFamily="18" charset="0"/>
              </a:rPr>
              <a:t>СИСТЕМСКО ЗАПАЉЕЊЕ ВЕЗИВНОГ ТКИВА</a:t>
            </a:r>
            <a:r>
              <a:rPr lang="sr-Latn-CS" b="1" dirty="0" smtClean="0">
                <a:cs typeface="Times New Roman" pitchFamily="18" charset="0"/>
              </a:rPr>
              <a:t> (</a:t>
            </a:r>
            <a:r>
              <a:rPr lang="sr-Cyrl-RS" b="1" dirty="0" smtClean="0">
                <a:cs typeface="Times New Roman" pitchFamily="18" charset="0"/>
              </a:rPr>
              <a:t>КОЛАГЕНА</a:t>
            </a:r>
            <a:r>
              <a:rPr lang="sr-Latn-CS" b="1" dirty="0" smtClean="0">
                <a:cs typeface="Times New Roman" pitchFamily="18" charset="0"/>
              </a:rPr>
              <a:t>)</a:t>
            </a:r>
            <a:r>
              <a:rPr lang="sr-Cyrl-RS" b="1" dirty="0" smtClean="0">
                <a:cs typeface="Times New Roman" pitchFamily="18" charset="0"/>
              </a:rPr>
              <a:t> И</a:t>
            </a:r>
            <a:r>
              <a:rPr lang="sr-Latn-CS" b="1" dirty="0" smtClean="0">
                <a:cs typeface="Times New Roman" pitchFamily="18" charset="0"/>
              </a:rPr>
              <a:t> </a:t>
            </a:r>
            <a:r>
              <a:rPr lang="sr-Cyrl-RS" b="1" dirty="0" smtClean="0">
                <a:cs typeface="Times New Roman" pitchFamily="18" charset="0"/>
              </a:rPr>
              <a:t>ВАСКУЛИТИС</a:t>
            </a:r>
            <a:r>
              <a:rPr lang="sr-Latn-CS" b="1" dirty="0" smtClean="0">
                <a:cs typeface="Times New Roman" pitchFamily="18" charset="0"/>
              </a:rPr>
              <a:t> </a:t>
            </a:r>
            <a:endParaRPr lang="sr-Latn-CS" b="1" dirty="0">
              <a:cs typeface="Times New Roman" pitchFamily="18" charset="0"/>
            </a:endParaRPr>
          </a:p>
          <a:p>
            <a:pPr>
              <a:defRPr/>
            </a:pPr>
            <a:endParaRPr lang="sr-Latn-CS" b="1" dirty="0">
              <a:solidFill>
                <a:schemeClr val="hlink"/>
              </a:solidFill>
              <a:cs typeface="Times New Roman" pitchFamily="18" charset="0"/>
            </a:endParaRPr>
          </a:p>
          <a:p>
            <a:pPr>
              <a:buClr>
                <a:srgbClr val="C00000"/>
              </a:buClr>
              <a:defRPr/>
            </a:pPr>
            <a:r>
              <a:rPr lang="sr-Latn-CS" dirty="0" smtClean="0">
                <a:cs typeface="Times New Roman" pitchFamily="18" charset="0"/>
              </a:rPr>
              <a:t>75</a:t>
            </a:r>
            <a:r>
              <a:rPr lang="sr-Latn-CS" dirty="0">
                <a:cs typeface="Times New Roman" pitchFamily="18" charset="0"/>
              </a:rPr>
              <a:t>% </a:t>
            </a:r>
            <a:r>
              <a:rPr lang="sr-Cyrl-RS" dirty="0" smtClean="0">
                <a:cs typeface="Times New Roman" pitchFamily="18" charset="0"/>
              </a:rPr>
              <a:t>случајева захваћен НС</a:t>
            </a:r>
            <a:endParaRPr lang="sr-Latn-CS" dirty="0">
              <a:cs typeface="Times New Roman" pitchFamily="18" charset="0"/>
            </a:endParaRPr>
          </a:p>
          <a:p>
            <a:pPr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Ретко почиње знацима ЦНС и ПНС</a:t>
            </a:r>
            <a:endParaRPr lang="sr-Latn-CS" dirty="0">
              <a:cs typeface="Times New Roman" pitchFamily="18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Почиње у млађем животном добу</a:t>
            </a:r>
            <a:r>
              <a:rPr lang="sr-Latn-CS" dirty="0" smtClean="0">
                <a:solidFill>
                  <a:srgbClr val="FF9900"/>
                </a:solidFill>
                <a:cs typeface="Times New Roman" pitchFamily="18" charset="0"/>
              </a:rPr>
              <a:t> </a:t>
            </a:r>
            <a:r>
              <a:rPr lang="sr-Latn-CS" dirty="0">
                <a:cs typeface="Times New Roman" pitchFamily="18" charset="0"/>
              </a:rPr>
              <a:t>(20-40 </a:t>
            </a:r>
            <a:r>
              <a:rPr lang="sr-Cyrl-RS" dirty="0" smtClean="0">
                <a:cs typeface="Times New Roman" pitchFamily="18" charset="0"/>
              </a:rPr>
              <a:t>год</a:t>
            </a:r>
            <a:r>
              <a:rPr lang="sr-Latn-CS" dirty="0" smtClean="0">
                <a:cs typeface="Times New Roman" pitchFamily="18" charset="0"/>
              </a:rPr>
              <a:t>)</a:t>
            </a:r>
            <a:endParaRPr lang="sr-Latn-CS" dirty="0">
              <a:cs typeface="Times New Roman" pitchFamily="18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Хроничан ток, егзарцебације и ремисије</a:t>
            </a:r>
            <a:r>
              <a:rPr lang="sr-Latn-CS" dirty="0" smtClean="0">
                <a:cs typeface="Times New Roman" pitchFamily="18" charset="0"/>
              </a:rPr>
              <a:t> </a:t>
            </a:r>
            <a:endParaRPr lang="sr-Latn-CS" dirty="0">
              <a:cs typeface="Times New Roman" pitchFamily="18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Чешћи код жена </a:t>
            </a:r>
            <a:r>
              <a:rPr lang="sr-Latn-CS" dirty="0" smtClean="0">
                <a:cs typeface="Times New Roman" pitchFamily="18" charset="0"/>
              </a:rPr>
              <a:t>(4 </a:t>
            </a:r>
            <a:r>
              <a:rPr lang="sr-Cyrl-RS" dirty="0">
                <a:cs typeface="Times New Roman" pitchFamily="18" charset="0"/>
              </a:rPr>
              <a:t>д</a:t>
            </a:r>
            <a:r>
              <a:rPr lang="sr-Latn-CS" dirty="0" smtClean="0">
                <a:cs typeface="Times New Roman" pitchFamily="18" charset="0"/>
              </a:rPr>
              <a:t>o </a:t>
            </a:r>
            <a:r>
              <a:rPr lang="sr-Latn-CS" dirty="0">
                <a:cs typeface="Times New Roman" pitchFamily="18" charset="0"/>
              </a:rPr>
              <a:t>5 </a:t>
            </a:r>
            <a:r>
              <a:rPr lang="sr-Cyrl-RS" dirty="0" smtClean="0">
                <a:cs typeface="Times New Roman" pitchFamily="18" charset="0"/>
              </a:rPr>
              <a:t>пута</a:t>
            </a:r>
            <a:r>
              <a:rPr lang="sr-Latn-CS" dirty="0" smtClean="0">
                <a:cs typeface="Times New Roman" pitchFamily="18" charset="0"/>
              </a:rPr>
              <a:t>)</a:t>
            </a:r>
            <a:endParaRPr lang="sr-Latn-CS" dirty="0"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98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03745" cy="1325563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Comic Sans MS" panose="030F0702030302020204" pitchFamily="66" charset="0"/>
              </a:rPr>
              <a:t>СЛЕ-патогенеза</a:t>
            </a:r>
            <a:r>
              <a:rPr lang="sl-SI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298"/>
            <a:ext cx="10515600" cy="530485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  <a:defRPr/>
            </a:pPr>
            <a:endParaRPr lang="sr-Cyrl-RS" sz="3600" b="1" dirty="0">
              <a:cs typeface="Times New Roman" pitchFamily="18" charset="0"/>
            </a:endParaRPr>
          </a:p>
          <a:p>
            <a:pPr marL="0" indent="0" algn="just">
              <a:buNone/>
              <a:defRPr/>
            </a:pPr>
            <a:endParaRPr lang="sr-Latn-CS" sz="3600" b="1" dirty="0">
              <a:cs typeface="Times New Roman" pitchFamily="18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sr-Cyrl-RS" dirty="0">
                <a:cs typeface="Times New Roman" pitchFamily="18" charset="0"/>
              </a:rPr>
              <a:t>БОЛЕСТ ИМУНИХ КОМПЛЕКСА</a:t>
            </a:r>
            <a:r>
              <a:rPr lang="sr-Latn-CS" dirty="0">
                <a:cs typeface="Times New Roman" pitchFamily="18" charset="0"/>
              </a:rPr>
              <a:t>:</a:t>
            </a:r>
          </a:p>
          <a:p>
            <a:pPr marL="0" indent="0" algn="just">
              <a:buNone/>
              <a:defRPr/>
            </a:pPr>
            <a:r>
              <a:rPr lang="sr-Cyrl-RS" dirty="0" smtClean="0">
                <a:cs typeface="Times New Roman" pitchFamily="18" charset="0"/>
              </a:rPr>
              <a:t>   - комплемент</a:t>
            </a:r>
            <a:r>
              <a:rPr lang="sr-Latn-CS" dirty="0">
                <a:cs typeface="Times New Roman" pitchFamily="18" charset="0"/>
              </a:rPr>
              <a:t>, </a:t>
            </a:r>
            <a:r>
              <a:rPr lang="sr-Latn-CS" dirty="0" smtClean="0">
                <a:cs typeface="Times New Roman" pitchFamily="18" charset="0"/>
              </a:rPr>
              <a:t>AT-</a:t>
            </a:r>
            <a:r>
              <a:rPr lang="sr-Cyrl-RS" dirty="0" smtClean="0">
                <a:cs typeface="Times New Roman" pitchFamily="18" charset="0"/>
              </a:rPr>
              <a:t>ИгГ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Latn-CS" dirty="0">
                <a:cs typeface="Times New Roman" pitchFamily="18" charset="0"/>
              </a:rPr>
              <a:t>A</a:t>
            </a:r>
            <a:r>
              <a:rPr lang="sr-Cyrl-RS" dirty="0">
                <a:cs typeface="Times New Roman" pitchFamily="18" charset="0"/>
              </a:rPr>
              <a:t>г</a:t>
            </a:r>
            <a:endParaRPr lang="sr-Latn-CS" dirty="0">
              <a:cs typeface="Times New Roman" pitchFamily="18" charset="0"/>
            </a:endParaRPr>
          </a:p>
          <a:p>
            <a:pPr algn="just">
              <a:defRPr/>
            </a:pPr>
            <a:endParaRPr lang="sr-Latn-CS" b="1" dirty="0">
              <a:solidFill>
                <a:srgbClr val="FF9900"/>
              </a:solidFill>
              <a:cs typeface="Times New Roman" pitchFamily="18" charset="0"/>
            </a:endParaRPr>
          </a:p>
          <a:p>
            <a:pPr algn="just">
              <a:defRPr/>
            </a:pPr>
            <a:r>
              <a:rPr lang="sr-Latn-CS" dirty="0" smtClean="0">
                <a:solidFill>
                  <a:srgbClr val="C00000"/>
                </a:solidFill>
                <a:cs typeface="Times New Roman" pitchFamily="18" charset="0"/>
              </a:rPr>
              <a:t>A</a:t>
            </a:r>
            <a:r>
              <a:rPr lang="sr-Cyrl-RS" dirty="0">
                <a:solidFill>
                  <a:srgbClr val="C00000"/>
                </a:solidFill>
                <a:cs typeface="Times New Roman" pitchFamily="18" charset="0"/>
              </a:rPr>
              <a:t>г</a:t>
            </a:r>
            <a:r>
              <a:rPr lang="sr-Latn-CS" dirty="0" smtClean="0">
                <a:solidFill>
                  <a:srgbClr val="C00000"/>
                </a:solidFill>
                <a:cs typeface="Times New Roman" pitchFamily="18" charset="0"/>
              </a:rPr>
              <a:t>- </a:t>
            </a:r>
            <a:r>
              <a:rPr lang="sr-Cyrl-RS" dirty="0">
                <a:cs typeface="Times New Roman" pitchFamily="18" charset="0"/>
              </a:rPr>
              <a:t>непознат</a:t>
            </a:r>
            <a:r>
              <a:rPr lang="sr-Latn-CS" dirty="0">
                <a:cs typeface="Times New Roman" pitchFamily="18" charset="0"/>
              </a:rPr>
              <a:t>: </a:t>
            </a:r>
            <a:r>
              <a:rPr lang="sr-Cyrl-RS" dirty="0">
                <a:cs typeface="Times New Roman" pitchFamily="18" charset="0"/>
              </a:rPr>
              <a:t>егзогени фактор</a:t>
            </a:r>
            <a:r>
              <a:rPr lang="sr-Latn-CS" dirty="0">
                <a:cs typeface="Times New Roman" pitchFamily="18" charset="0"/>
              </a:rPr>
              <a:t>–</a:t>
            </a:r>
            <a:r>
              <a:rPr lang="sr-Cyrl-RS" dirty="0">
                <a:cs typeface="Times New Roman" pitchFamily="18" charset="0"/>
              </a:rPr>
              <a:t> вирус</a:t>
            </a:r>
            <a:r>
              <a:rPr lang="sr-Latn-CS" dirty="0">
                <a:cs typeface="Times New Roman" pitchFamily="18" charset="0"/>
              </a:rPr>
              <a:t>, </a:t>
            </a:r>
            <a:r>
              <a:rPr lang="sr-Cyrl-RS" dirty="0">
                <a:cs typeface="Times New Roman" pitchFamily="18" charset="0"/>
              </a:rPr>
              <a:t>бактерија</a:t>
            </a:r>
            <a:r>
              <a:rPr lang="sr-Latn-CS" dirty="0">
                <a:cs typeface="Times New Roman" pitchFamily="18" charset="0"/>
              </a:rPr>
              <a:t>, </a:t>
            </a:r>
            <a:r>
              <a:rPr lang="sr-Cyrl-RS" dirty="0">
                <a:cs typeface="Times New Roman" pitchFamily="18" charset="0"/>
              </a:rPr>
              <a:t>лек</a:t>
            </a:r>
            <a:r>
              <a:rPr lang="sr-Latn-CS" dirty="0">
                <a:cs typeface="Times New Roman" pitchFamily="18" charset="0"/>
              </a:rPr>
              <a:t> </a:t>
            </a:r>
          </a:p>
          <a:p>
            <a:pPr algn="just">
              <a:defRPr/>
            </a:pPr>
            <a:r>
              <a:rPr lang="sr-Cyrl-RS" dirty="0">
                <a:cs typeface="Times New Roman" pitchFamily="18" charset="0"/>
              </a:rPr>
              <a:t>Укључен је и целуларни имунитет</a:t>
            </a:r>
            <a:endParaRPr lang="sr-Latn-CS" dirty="0">
              <a:cs typeface="Times New Roman" pitchFamily="18" charset="0"/>
            </a:endParaRPr>
          </a:p>
          <a:p>
            <a:pPr algn="just">
              <a:defRPr/>
            </a:pPr>
            <a:r>
              <a:rPr lang="sr-Cyrl-RS" dirty="0">
                <a:cs typeface="Times New Roman" pitchFamily="18" charset="0"/>
              </a:rPr>
              <a:t>Таргет ткиво</a:t>
            </a:r>
            <a:r>
              <a:rPr lang="sr-Latn-CS" dirty="0">
                <a:cs typeface="Times New Roman" pitchFamily="18" charset="0"/>
              </a:rPr>
              <a:t> – </a:t>
            </a:r>
            <a:r>
              <a:rPr lang="sr-Cyrl-RS" dirty="0">
                <a:cs typeface="Times New Roman" pitchFamily="18" charset="0"/>
              </a:rPr>
              <a:t>ендотел крвног суда</a:t>
            </a:r>
            <a:endParaRPr lang="sr-Latn-CS" dirty="0">
              <a:cs typeface="Times New Roman" pitchFamily="18" charset="0"/>
            </a:endParaRPr>
          </a:p>
          <a:p>
            <a:pPr algn="just">
              <a:defRPr/>
            </a:pPr>
            <a:r>
              <a:rPr lang="sr-Cyrl-RS" dirty="0">
                <a:cs typeface="Times New Roman" pitchFamily="18" charset="0"/>
              </a:rPr>
              <a:t>Оштећење</a:t>
            </a:r>
            <a:r>
              <a:rPr lang="sr-Latn-CS" dirty="0">
                <a:cs typeface="Times New Roman" pitchFamily="18" charset="0"/>
              </a:rPr>
              <a:t>, </a:t>
            </a:r>
            <a:r>
              <a:rPr lang="sr-Cyrl-RS" dirty="0">
                <a:cs typeface="Times New Roman" pitchFamily="18" charset="0"/>
              </a:rPr>
              <a:t>сужење</a:t>
            </a:r>
            <a:r>
              <a:rPr lang="sr-Latn-CS" dirty="0">
                <a:cs typeface="Times New Roman" pitchFamily="18" charset="0"/>
              </a:rPr>
              <a:t>, </a:t>
            </a:r>
            <a:r>
              <a:rPr lang="sr-Cyrl-RS" dirty="0">
                <a:cs typeface="Times New Roman" pitchFamily="18" charset="0"/>
              </a:rPr>
              <a:t>следствене тромбозе</a:t>
            </a:r>
            <a:endParaRPr lang="sr-Latn-CS" dirty="0">
              <a:cs typeface="Times New Roman" pitchFamily="18" charset="0"/>
            </a:endParaRPr>
          </a:p>
          <a:p>
            <a:pPr algn="just">
              <a:defRPr/>
            </a:pPr>
            <a:endParaRPr lang="sr-Latn-CS" b="1" dirty="0">
              <a:cs typeface="Times New Roman" pitchFamily="18" charset="0"/>
            </a:endParaRPr>
          </a:p>
          <a:p>
            <a:pPr algn="just">
              <a:defRPr/>
            </a:pPr>
            <a:r>
              <a:rPr lang="sr-Cyrl-RS" dirty="0">
                <a:cs typeface="Times New Roman" pitchFamily="18" charset="0"/>
              </a:rPr>
              <a:t>УЧЕШЋЕ АНТИФОСФОЛИПИДНИХ АНТИТЕЛА</a:t>
            </a:r>
            <a:r>
              <a:rPr lang="sr-Latn-CS" dirty="0">
                <a:cs typeface="Times New Roman" pitchFamily="18" charset="0"/>
              </a:rPr>
              <a:t> (</a:t>
            </a:r>
            <a:r>
              <a:rPr lang="sr-Latn-CS" dirty="0" smtClean="0">
                <a:cs typeface="Times New Roman" pitchFamily="18" charset="0"/>
              </a:rPr>
              <a:t>A</a:t>
            </a:r>
            <a:r>
              <a:rPr lang="sr-Cyrl-RS" dirty="0" smtClean="0">
                <a:cs typeface="Times New Roman" pitchFamily="18" charset="0"/>
              </a:rPr>
              <a:t>Ф</a:t>
            </a:r>
            <a:r>
              <a:rPr lang="sr-Latn-CS" dirty="0" smtClean="0">
                <a:cs typeface="Times New Roman" pitchFamily="18" charset="0"/>
              </a:rPr>
              <a:t>A</a:t>
            </a:r>
            <a:r>
              <a:rPr lang="sr-Latn-CS" dirty="0">
                <a:cs typeface="Times New Roman" pitchFamily="18" charset="0"/>
              </a:rPr>
              <a:t>) </a:t>
            </a:r>
          </a:p>
          <a:p>
            <a:pPr algn="just">
              <a:defRPr/>
            </a:pPr>
            <a:r>
              <a:rPr lang="sr-Cyrl-RS" dirty="0">
                <a:cs typeface="Times New Roman" pitchFamily="18" charset="0"/>
              </a:rPr>
              <a:t>УЧЕШЋЕ АНТИНЕУРОНАЛНИХ АНТИТЕЛА</a:t>
            </a:r>
            <a:r>
              <a:rPr lang="sr-Latn-CS" sz="3600" dirty="0">
                <a:cs typeface="Times New Roman" pitchFamily="18" charset="0"/>
              </a:rPr>
              <a:t>  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40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СЛЕ-патохистологија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042" y="2084598"/>
            <a:ext cx="10515600" cy="435133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  <a:defRPr/>
            </a:pPr>
            <a:endParaRPr lang="sr-Latn-CS" dirty="0">
              <a:solidFill>
                <a:schemeClr val="hlink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Таложење ИК на ендотел артериола и капилара,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Latn-CS" dirty="0" smtClean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  фибриноидна дегенерација артеријског зида,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 smtClean="0">
                <a:cs typeface="Times New Roman" pitchFamily="18" charset="0"/>
              </a:rPr>
              <a:t>    оскудна некроза и запаљенски ћелијски инфилтрат</a:t>
            </a:r>
            <a:r>
              <a:rPr lang="sr-Latn-CS" dirty="0" smtClean="0">
                <a:cs typeface="Times New Roman" pitchFamily="18" charset="0"/>
              </a:rPr>
              <a:t> </a:t>
            </a:r>
            <a:endParaRPr lang="sr-Latn-CS" dirty="0"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Мултипли микроинфаркти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Посебно у можданој кори и стаблу</a:t>
            </a:r>
            <a:r>
              <a:rPr lang="sr-Latn-CS" dirty="0" smtClean="0">
                <a:cs typeface="Times New Roman" pitchFamily="18" charset="0"/>
              </a:rPr>
              <a:t>,</a:t>
            </a:r>
            <a:endParaRPr lang="sr-Cyrl-RS" dirty="0" smtClean="0"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RS" dirty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  унутрашњим органима, кожи</a:t>
            </a:r>
            <a:endParaRPr lang="sr-Latn-CS" dirty="0"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4" descr="MVC-556X"/>
          <p:cNvPicPr>
            <a:picLocks noChangeAspect="1" noChangeArrowheads="1"/>
          </p:cNvPicPr>
          <p:nvPr/>
        </p:nvPicPr>
        <p:blipFill>
          <a:blip r:embed="rId2" cstate="print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188" y="2084598"/>
            <a:ext cx="3216812" cy="4589732"/>
          </a:xfrm>
          <a:prstGeom prst="rect">
            <a:avLst/>
          </a:prstGeom>
          <a:noFill/>
          <a:ln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838200" y="129827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58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91864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СЛЕ-клиничка слика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964170"/>
            <a:ext cx="10515600" cy="5101648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Прво промене на кожи и унутрашњим органима</a:t>
            </a:r>
            <a:endParaRPr lang="sr-Latn-CS" dirty="0">
              <a:solidFill>
                <a:srgbClr val="FFFF99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b="1" dirty="0" smtClean="0">
                <a:cs typeface="Times New Roman" pitchFamily="18" charset="0"/>
              </a:rPr>
              <a:t>Фокални неуролошки знаци</a:t>
            </a:r>
            <a:r>
              <a:rPr lang="sr-Cyrl-RS" b="1" dirty="0">
                <a:cs typeface="Times New Roman" pitchFamily="18" charset="0"/>
              </a:rPr>
              <a:t> </a:t>
            </a:r>
            <a:r>
              <a:rPr lang="sr-Latn-CS" dirty="0" smtClean="0">
                <a:cs typeface="Times New Roman" pitchFamily="18" charset="0"/>
              </a:rPr>
              <a:t>–</a:t>
            </a:r>
            <a:r>
              <a:rPr lang="sr-Cyrl-RS" dirty="0" smtClean="0">
                <a:cs typeface="Times New Roman" pitchFamily="18" charset="0"/>
              </a:rPr>
              <a:t> епилептични напади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Cyrl-RS" dirty="0" smtClean="0">
                <a:cs typeface="Times New Roman" pitchFamily="18" charset="0"/>
              </a:rPr>
              <a:t>поремећаји КН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Cyrl-RS" dirty="0" smtClean="0">
                <a:cs typeface="Times New Roman" pitchFamily="18" charset="0"/>
              </a:rPr>
              <a:t>хемипаретични, хемисензорни</a:t>
            </a:r>
            <a:r>
              <a:rPr lang="sr-Latn-CS" dirty="0" smtClean="0">
                <a:cs typeface="Times New Roman" pitchFamily="18" charset="0"/>
              </a:rPr>
              <a:t>,</a:t>
            </a:r>
            <a:r>
              <a:rPr lang="sr-Cyrl-RS" dirty="0" smtClean="0">
                <a:cs typeface="Times New Roman" pitchFamily="18" charset="0"/>
              </a:rPr>
              <a:t> церебеларни синдроми,</a:t>
            </a:r>
            <a:r>
              <a:rPr lang="sr-Latn-CS" dirty="0" smtClean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слика псеудотумора церебри</a:t>
            </a:r>
            <a:r>
              <a:rPr lang="sr-Latn-CS" dirty="0" smtClean="0">
                <a:cs typeface="Times New Roman" pitchFamily="18" charset="0"/>
              </a:rPr>
              <a:t>,</a:t>
            </a:r>
            <a:r>
              <a:rPr lang="sr-Cyrl-RS" dirty="0" smtClean="0">
                <a:cs typeface="Times New Roman" pitchFamily="18" charset="0"/>
              </a:rPr>
              <a:t> мијелопатија</a:t>
            </a:r>
            <a:endParaRPr lang="sr-Latn-CS" dirty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Поремећаји ПНС</a:t>
            </a:r>
            <a:r>
              <a:rPr lang="sr-Latn-CS" dirty="0" smtClean="0">
                <a:cs typeface="Times New Roman" pitchFamily="18" charset="0"/>
              </a:rPr>
              <a:t> </a:t>
            </a:r>
            <a:r>
              <a:rPr lang="sr-Latn-CS" dirty="0">
                <a:cs typeface="Times New Roman" pitchFamily="18" charset="0"/>
              </a:rPr>
              <a:t>– </a:t>
            </a:r>
            <a:r>
              <a:rPr lang="sr-Cyrl-RS" dirty="0" smtClean="0">
                <a:cs typeface="Times New Roman" pitchFamily="18" charset="0"/>
              </a:rPr>
              <a:t>полинеуропатија</a:t>
            </a:r>
            <a:endParaRPr lang="sr-Latn-CS" dirty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Психички поремећаји</a:t>
            </a:r>
            <a:r>
              <a:rPr lang="sr-Latn-CS" dirty="0" smtClean="0">
                <a:cs typeface="Times New Roman" pitchFamily="18" charset="0"/>
              </a:rPr>
              <a:t> –</a:t>
            </a:r>
            <a:r>
              <a:rPr lang="sr-Cyrl-RS" dirty="0" smtClean="0">
                <a:cs typeface="Times New Roman" pitchFamily="18" charset="0"/>
              </a:rPr>
              <a:t> конфузна стања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Cyrl-RS" dirty="0" smtClean="0">
                <a:cs typeface="Times New Roman" pitchFamily="18" charset="0"/>
              </a:rPr>
              <a:t>афективни поремећаји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Cyrl-RS" dirty="0" smtClean="0">
                <a:cs typeface="Times New Roman" pitchFamily="18" charset="0"/>
              </a:rPr>
              <a:t>делиријум</a:t>
            </a:r>
            <a:endParaRPr lang="sr-Latn-CS" dirty="0" smtClean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solidFill>
                  <a:srgbClr val="C00000"/>
                </a:solidFill>
                <a:cs typeface="Times New Roman" pitchFamily="18" charset="0"/>
              </a:rPr>
              <a:t>Типичан клинички комплекс </a:t>
            </a:r>
            <a:r>
              <a:rPr lang="sr-Latn-CS" dirty="0" smtClean="0">
                <a:solidFill>
                  <a:srgbClr val="C00000"/>
                </a:solidFill>
                <a:cs typeface="Times New Roman" pitchFamily="18" charset="0"/>
              </a:rPr>
              <a:t>–</a:t>
            </a:r>
            <a:r>
              <a:rPr lang="sr-Cyrl-RS" dirty="0" smtClean="0">
                <a:solidFill>
                  <a:srgbClr val="C00000"/>
                </a:solidFill>
                <a:cs typeface="Times New Roman" pitchFamily="18" charset="0"/>
              </a:rPr>
              <a:t> епилептични напади</a:t>
            </a:r>
            <a:r>
              <a:rPr lang="sr-Latn-CS" dirty="0" smtClean="0">
                <a:solidFill>
                  <a:srgbClr val="C00000"/>
                </a:solidFill>
                <a:cs typeface="Times New Roman" pitchFamily="18" charset="0"/>
              </a:rPr>
              <a:t>, </a:t>
            </a:r>
            <a:r>
              <a:rPr lang="sr-Cyrl-RS" dirty="0" smtClean="0">
                <a:solidFill>
                  <a:srgbClr val="C00000"/>
                </a:solidFill>
                <a:cs typeface="Times New Roman" pitchFamily="18" charset="0"/>
              </a:rPr>
              <a:t>психички поремећаји и лезије</a:t>
            </a:r>
            <a:r>
              <a:rPr lang="sr-Latn-CS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sr-Cyrl-RS" dirty="0" smtClean="0">
                <a:solidFill>
                  <a:srgbClr val="C00000"/>
                </a:solidFill>
                <a:cs typeface="Times New Roman" pitchFamily="18" charset="0"/>
              </a:rPr>
              <a:t>кранијалних нерава</a:t>
            </a:r>
            <a:endParaRPr lang="sr-Latn-CS" dirty="0">
              <a:solidFill>
                <a:srgbClr val="C00000"/>
              </a:solidFill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Хипертензија</a:t>
            </a:r>
            <a:r>
              <a:rPr lang="sr-Latn-CS" dirty="0" smtClean="0">
                <a:cs typeface="Times New Roman" pitchFamily="18" charset="0"/>
              </a:rPr>
              <a:t> – </a:t>
            </a:r>
            <a:r>
              <a:rPr lang="sr-Cyrl-RS" dirty="0" smtClean="0">
                <a:cs typeface="Times New Roman" pitchFamily="18" charset="0"/>
              </a:rPr>
              <a:t>преципитира церебралне хеморагије</a:t>
            </a:r>
            <a:r>
              <a:rPr lang="sr-Latn-CS" dirty="0" smtClean="0">
                <a:cs typeface="Times New Roman" pitchFamily="18" charset="0"/>
              </a:rPr>
              <a:t> </a:t>
            </a:r>
            <a:endParaRPr lang="sr-Latn-CS" dirty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Ендокардитис</a:t>
            </a:r>
            <a:r>
              <a:rPr lang="sr-Latn-CS" dirty="0" smtClean="0">
                <a:cs typeface="Times New Roman" pitchFamily="18" charset="0"/>
              </a:rPr>
              <a:t>– </a:t>
            </a:r>
            <a:r>
              <a:rPr lang="sr-Cyrl-RS" dirty="0" smtClean="0">
                <a:cs typeface="Times New Roman" pitchFamily="18" charset="0"/>
              </a:rPr>
              <a:t>преципитира церебрални тромбоемболизам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5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250" y="1690688"/>
            <a:ext cx="7793500" cy="516731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ЦНС промене код СЛЕ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3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218" y="337624"/>
            <a:ext cx="10993581" cy="1325563"/>
          </a:xfrm>
        </p:spPr>
        <p:txBody>
          <a:bodyPr/>
          <a:lstStyle/>
          <a:p>
            <a:r>
              <a:rPr lang="sr-Cyrl-RS" dirty="0" smtClean="0"/>
              <a:t> </a:t>
            </a:r>
            <a:r>
              <a:rPr lang="sr-Cyrl-RS" dirty="0" smtClean="0">
                <a:latin typeface="Comic Sans MS" panose="030F0702030302020204" pitchFamily="66" charset="0"/>
              </a:rPr>
              <a:t>СЛЕ-дијагноза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17932"/>
            <a:ext cx="11568545" cy="46798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sz="2600" b="1" dirty="0" smtClean="0">
                <a:cs typeface="Times New Roman" pitchFamily="18" charset="0"/>
              </a:rPr>
              <a:t>Лаб. анализе</a:t>
            </a:r>
            <a:r>
              <a:rPr lang="sr-Latn-CS" sz="2600" b="1" dirty="0" smtClean="0">
                <a:cs typeface="Times New Roman" pitchFamily="18" charset="0"/>
              </a:rPr>
              <a:t>:</a:t>
            </a:r>
            <a:r>
              <a:rPr lang="sr-Latn-CS" sz="2600" b="1" dirty="0">
                <a:cs typeface="Times New Roman" pitchFamily="18" charset="0"/>
              </a:rPr>
              <a:t> </a:t>
            </a:r>
            <a:r>
              <a:rPr lang="sr-Cyrl-RS" sz="2600" dirty="0" smtClean="0">
                <a:cs typeface="Times New Roman" pitchFamily="18" charset="0"/>
              </a:rPr>
              <a:t>убрзана СЕ</a:t>
            </a:r>
            <a:r>
              <a:rPr lang="sr-Latn-CS" sz="2600" dirty="0" smtClean="0">
                <a:cs typeface="Times New Roman" pitchFamily="18" charset="0"/>
              </a:rPr>
              <a:t>, </a:t>
            </a:r>
            <a:r>
              <a:rPr lang="sr-Cyrl-RS" sz="2600" dirty="0" smtClean="0">
                <a:cs typeface="Times New Roman" pitchFamily="18" charset="0"/>
              </a:rPr>
              <a:t>анемија</a:t>
            </a:r>
            <a:r>
              <a:rPr lang="sr-Latn-CS" sz="2600" dirty="0" smtClean="0">
                <a:cs typeface="Times New Roman" pitchFamily="18" charset="0"/>
              </a:rPr>
              <a:t>,</a:t>
            </a:r>
            <a:r>
              <a:rPr lang="sr-Cyrl-RS" sz="2600" dirty="0" smtClean="0">
                <a:cs typeface="Times New Roman" pitchFamily="18" charset="0"/>
              </a:rPr>
              <a:t> леукоцитоза </a:t>
            </a:r>
            <a:r>
              <a:rPr lang="sr-Cyrl-RS" sz="2600" dirty="0" smtClean="0">
                <a:cs typeface="Times New Roman" pitchFamily="18" charset="0"/>
              </a:rPr>
              <a:t>или леукопенија, тромбоцитопенија</a:t>
            </a:r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r>
              <a:rPr lang="sr-Cyrl-RS" sz="2600" dirty="0" smtClean="0">
                <a:cs typeface="Times New Roman" pitchFamily="18" charset="0"/>
              </a:rPr>
              <a:t>                         </a:t>
            </a:r>
            <a:endParaRPr lang="sr-Latn-CS" sz="2600" dirty="0" smtClean="0"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Clr>
                <a:srgbClr val="C00000"/>
              </a:buClr>
              <a:defRPr/>
            </a:pPr>
            <a:r>
              <a:rPr lang="sr-Cyrl-RS" sz="2600" b="1" dirty="0" smtClean="0">
                <a:cs typeface="Times New Roman" pitchFamily="18" charset="0"/>
              </a:rPr>
              <a:t>Имунолошке анализе: </a:t>
            </a:r>
            <a:r>
              <a:rPr lang="sr-Latn-CS" sz="2600" dirty="0" smtClean="0">
                <a:cs typeface="Times New Roman" pitchFamily="18" charset="0"/>
              </a:rPr>
              <a:t>A</a:t>
            </a:r>
            <a:r>
              <a:rPr lang="sr-Cyrl-RS" sz="2600" dirty="0" smtClean="0">
                <a:cs typeface="Times New Roman" pitchFamily="18" charset="0"/>
              </a:rPr>
              <a:t>Н</a:t>
            </a:r>
            <a:r>
              <a:rPr lang="sr-Latn-CS" sz="2600" dirty="0" smtClean="0">
                <a:cs typeface="Times New Roman" pitchFamily="18" charset="0"/>
              </a:rPr>
              <a:t>A </a:t>
            </a:r>
            <a:r>
              <a:rPr lang="sr-Latn-CS" sz="2600" dirty="0">
                <a:cs typeface="Times New Roman" pitchFamily="18" charset="0"/>
              </a:rPr>
              <a:t>(1:160 </a:t>
            </a:r>
            <a:r>
              <a:rPr lang="sr-Cyrl-RS" sz="2600" dirty="0" smtClean="0">
                <a:cs typeface="Times New Roman" pitchFamily="18" charset="0"/>
              </a:rPr>
              <a:t>и већи</a:t>
            </a:r>
            <a:r>
              <a:rPr lang="sr-Latn-CS" sz="2600" dirty="0" smtClean="0">
                <a:cs typeface="Times New Roman" pitchFamily="18" charset="0"/>
              </a:rPr>
              <a:t>), </a:t>
            </a:r>
            <a:r>
              <a:rPr lang="sr-Cyrl-RS" sz="2600" dirty="0" smtClean="0">
                <a:cs typeface="Times New Roman" pitchFamily="18" charset="0"/>
              </a:rPr>
              <a:t>позитивне лупус ћелије</a:t>
            </a:r>
            <a:r>
              <a:rPr lang="sr-Latn-CS" sz="2600" dirty="0" smtClean="0">
                <a:cs typeface="Times New Roman" pitchFamily="18" charset="0"/>
              </a:rPr>
              <a:t>, </a:t>
            </a:r>
            <a:r>
              <a:rPr lang="sr-Cyrl-RS" sz="2600" dirty="0" smtClean="0">
                <a:cs typeface="Times New Roman" pitchFamily="18" charset="0"/>
              </a:rPr>
              <a:t>криоглобулини</a:t>
            </a:r>
            <a:r>
              <a:rPr lang="sr-Latn-CS" sz="2600" dirty="0" smtClean="0">
                <a:cs typeface="Times New Roman" pitchFamily="18" charset="0"/>
              </a:rPr>
              <a:t> (</a:t>
            </a:r>
            <a:r>
              <a:rPr lang="sr-Cyrl-RS" sz="2600" dirty="0" smtClean="0">
                <a:cs typeface="Times New Roman" pitchFamily="18" charset="0"/>
              </a:rPr>
              <a:t>потврђују дијагнозу</a:t>
            </a:r>
            <a:r>
              <a:rPr lang="sr-Latn-CS" sz="2600" dirty="0" smtClean="0">
                <a:cs typeface="Times New Roman" pitchFamily="18" charset="0"/>
              </a:rPr>
              <a:t>), </a:t>
            </a:r>
            <a:r>
              <a:rPr lang="sr-Cyrl-RS" sz="2600" dirty="0" smtClean="0">
                <a:cs typeface="Times New Roman" pitchFamily="18" charset="0"/>
              </a:rPr>
              <a:t>анти ДНА, анти</a:t>
            </a:r>
            <a:r>
              <a:rPr lang="sr-Latn-CS" sz="2600" dirty="0" smtClean="0">
                <a:cs typeface="Times New Roman" pitchFamily="18" charset="0"/>
              </a:rPr>
              <a:t>-</a:t>
            </a:r>
            <a:r>
              <a:rPr lang="sr-Cyrl-RS" sz="2600" dirty="0" smtClean="0">
                <a:cs typeface="Times New Roman" pitchFamily="18" charset="0"/>
              </a:rPr>
              <a:t>Ро </a:t>
            </a:r>
            <a:r>
              <a:rPr lang="sr-Latn-CS" sz="2600" dirty="0" smtClean="0">
                <a:cs typeface="Times New Roman" pitchFamily="18" charset="0"/>
              </a:rPr>
              <a:t>A</a:t>
            </a:r>
            <a:r>
              <a:rPr lang="sr-Cyrl-RS" sz="2600" dirty="0" smtClean="0">
                <a:cs typeface="Times New Roman" pitchFamily="18" charset="0"/>
              </a:rPr>
              <a:t>т</a:t>
            </a:r>
            <a:r>
              <a:rPr lang="sr-Latn-CS" sz="2600" dirty="0" smtClean="0">
                <a:cs typeface="Times New Roman" pitchFamily="18" charset="0"/>
              </a:rPr>
              <a:t>, </a:t>
            </a:r>
            <a:r>
              <a:rPr lang="sr-Cyrl-RS" sz="2600" dirty="0" smtClean="0">
                <a:cs typeface="Times New Roman" pitchFamily="18" charset="0"/>
              </a:rPr>
              <a:t>тест </a:t>
            </a:r>
            <a:r>
              <a:rPr lang="sr-Latn-CS" sz="2600" dirty="0" smtClean="0">
                <a:cs typeface="Times New Roman" pitchFamily="18" charset="0"/>
              </a:rPr>
              <a:t> </a:t>
            </a:r>
            <a:r>
              <a:rPr lang="sr-Cyrl-RS" sz="2600" dirty="0" smtClean="0">
                <a:cs typeface="Times New Roman" pitchFamily="18" charset="0"/>
              </a:rPr>
              <a:t>на хуманим епителоидним ћелијама тип 2</a:t>
            </a:r>
            <a:r>
              <a:rPr lang="sr-Latn-CS" sz="2600" dirty="0" smtClean="0">
                <a:cs typeface="Times New Roman" pitchFamily="18" charset="0"/>
              </a:rPr>
              <a:t> (</a:t>
            </a:r>
            <a:r>
              <a:rPr lang="sr-Cyrl-RS" sz="2600" dirty="0" smtClean="0">
                <a:cs typeface="Times New Roman" pitchFamily="18" charset="0"/>
              </a:rPr>
              <a:t>ХЕП</a:t>
            </a:r>
            <a:r>
              <a:rPr lang="sr-Latn-CS" sz="2600" dirty="0" smtClean="0">
                <a:cs typeface="Times New Roman" pitchFamily="18" charset="0"/>
              </a:rPr>
              <a:t>-2 </a:t>
            </a:r>
            <a:r>
              <a:rPr lang="sr-Cyrl-RS" sz="2600" dirty="0" smtClean="0">
                <a:cs typeface="Times New Roman" pitchFamily="18" charset="0"/>
              </a:rPr>
              <a:t>ћелије</a:t>
            </a:r>
            <a:r>
              <a:rPr lang="sr-Latn-CS" sz="2600" dirty="0" smtClean="0">
                <a:cs typeface="Times New Roman" pitchFamily="18" charset="0"/>
              </a:rPr>
              <a:t>)-</a:t>
            </a:r>
            <a:r>
              <a:rPr lang="sr-Cyrl-RS" sz="2600" dirty="0" smtClean="0">
                <a:cs typeface="Times New Roman" pitchFamily="18" charset="0"/>
              </a:rPr>
              <a:t> високо специфични за</a:t>
            </a:r>
            <a:r>
              <a:rPr lang="sr-Latn-CS" sz="2600" dirty="0" smtClean="0">
                <a:cs typeface="Times New Roman" pitchFamily="18" charset="0"/>
              </a:rPr>
              <a:t> </a:t>
            </a:r>
            <a:r>
              <a:rPr lang="sr-Cyrl-RS" sz="2600" dirty="0" smtClean="0">
                <a:cs typeface="Times New Roman" pitchFamily="18" charset="0"/>
              </a:rPr>
              <a:t>СЛЕ</a:t>
            </a:r>
          </a:p>
          <a:p>
            <a:pPr algn="just">
              <a:lnSpc>
                <a:spcPct val="120000"/>
              </a:lnSpc>
              <a:buClr>
                <a:srgbClr val="C00000"/>
              </a:buClr>
              <a:defRPr/>
            </a:pPr>
            <a:r>
              <a:rPr lang="sr-Cyrl-RS" sz="2600" dirty="0" smtClean="0">
                <a:cs typeface="Times New Roman" pitchFamily="18" charset="0"/>
              </a:rPr>
              <a:t>Лабораторијски </a:t>
            </a:r>
            <a:r>
              <a:rPr lang="sr-Cyrl-RS" sz="2600" dirty="0" smtClean="0">
                <a:cs typeface="Times New Roman" pitchFamily="18" charset="0"/>
              </a:rPr>
              <a:t>знаци инсуфицијенције других органа</a:t>
            </a:r>
            <a:endParaRPr lang="en-US" sz="2600" dirty="0"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Clr>
                <a:srgbClr val="C00000"/>
              </a:buClr>
              <a:defRPr/>
            </a:pPr>
            <a:r>
              <a:rPr lang="sr-Cyrl-RS" sz="2600" dirty="0" smtClean="0">
                <a:cs typeface="Times New Roman" pitchFamily="18" charset="0"/>
              </a:rPr>
              <a:t>Антифосфолипидна Ат</a:t>
            </a:r>
            <a:r>
              <a:rPr lang="en-US" sz="2600" dirty="0" smtClean="0">
                <a:cs typeface="Times New Roman" pitchFamily="18" charset="0"/>
              </a:rPr>
              <a:t>–</a:t>
            </a:r>
            <a:r>
              <a:rPr lang="sr-Cyrl-RS" sz="2600" dirty="0" smtClean="0">
                <a:cs typeface="Times New Roman" pitchFamily="18" charset="0"/>
              </a:rPr>
              <a:t>Антикардиолипинска Ат- Лупус </a:t>
            </a:r>
            <a:r>
              <a:rPr lang="sr-Cyrl-RS" sz="2600" dirty="0" smtClean="0">
                <a:cs typeface="Times New Roman" pitchFamily="18" charset="0"/>
              </a:rPr>
              <a:t>антикоагуланс- склоност </a:t>
            </a:r>
            <a:r>
              <a:rPr lang="sr-Cyrl-RS" sz="2600" dirty="0" smtClean="0">
                <a:cs typeface="Times New Roman" pitchFamily="18" charset="0"/>
              </a:rPr>
              <a:t>ка ТРОМБОЗИ</a:t>
            </a:r>
            <a:r>
              <a:rPr lang="sr-Latn-CS" sz="2600" dirty="0" smtClean="0">
                <a:cs typeface="Times New Roman" pitchFamily="18" charset="0"/>
              </a:rPr>
              <a:t>-</a:t>
            </a:r>
            <a:r>
              <a:rPr lang="sr-Cyrl-RS" sz="2600" dirty="0" smtClean="0">
                <a:cs typeface="Times New Roman" pitchFamily="18" charset="0"/>
              </a:rPr>
              <a:t>ТРОМБОФИЛИЈА</a:t>
            </a:r>
            <a:endParaRPr lang="sr-Latn-CS" sz="2600" dirty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sz="2600" b="1" dirty="0" smtClean="0">
                <a:cs typeface="Times New Roman" pitchFamily="18" charset="0"/>
              </a:rPr>
              <a:t>Ликвор - </a:t>
            </a:r>
            <a:r>
              <a:rPr lang="sr-Cyrl-RS" sz="2600" dirty="0" smtClean="0">
                <a:cs typeface="Times New Roman" pitchFamily="18" charset="0"/>
              </a:rPr>
              <a:t>нормалан налаз или лакша лимфоцитна плеоцитоза</a:t>
            </a:r>
            <a:r>
              <a:rPr lang="sr-Latn-CS" sz="2600" dirty="0" smtClean="0">
                <a:cs typeface="Times New Roman" pitchFamily="18" charset="0"/>
              </a:rPr>
              <a:t>,</a:t>
            </a:r>
            <a:r>
              <a:rPr lang="sr-Cyrl-RS" sz="2600" dirty="0" smtClean="0">
                <a:cs typeface="Times New Roman" pitchFamily="18" charset="0"/>
              </a:rPr>
              <a:t> умерена </a:t>
            </a:r>
            <a:r>
              <a:rPr lang="sr-Cyrl-RS" sz="2600" dirty="0" smtClean="0">
                <a:cs typeface="Times New Roman" pitchFamily="18" charset="0"/>
              </a:rPr>
              <a:t>        </a:t>
            </a:r>
          </a:p>
          <a:p>
            <a:pPr marL="0" indent="0" algn="just">
              <a:lnSpc>
                <a:spcPct val="80000"/>
              </a:lnSpc>
              <a:buClr>
                <a:srgbClr val="C00000"/>
              </a:buClr>
              <a:buNone/>
              <a:defRPr/>
            </a:pPr>
            <a:r>
              <a:rPr lang="sr-Cyrl-RS" sz="2600" dirty="0">
                <a:cs typeface="Times New Roman" pitchFamily="18" charset="0"/>
              </a:rPr>
              <a:t> </a:t>
            </a:r>
            <a:r>
              <a:rPr lang="sr-Cyrl-RS" sz="2600" dirty="0" smtClean="0">
                <a:cs typeface="Times New Roman" pitchFamily="18" charset="0"/>
              </a:rPr>
              <a:t>                     </a:t>
            </a:r>
            <a:r>
              <a:rPr lang="sr-Cyrl-RS" sz="2600" dirty="0" smtClean="0">
                <a:cs typeface="Times New Roman" pitchFamily="18" charset="0"/>
              </a:rPr>
              <a:t>протеинорахија</a:t>
            </a:r>
            <a:r>
              <a:rPr lang="sr-Latn-CS" sz="2600" dirty="0" smtClean="0">
                <a:cs typeface="Times New Roman" pitchFamily="18" charset="0"/>
              </a:rPr>
              <a:t> </a:t>
            </a:r>
            <a:endParaRPr lang="sr-Latn-CS" sz="26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sz="2600" b="1" dirty="0" smtClean="0">
                <a:cs typeface="Times New Roman" pitchFamily="18" charset="0"/>
              </a:rPr>
              <a:t>Биопсија - </a:t>
            </a:r>
            <a:r>
              <a:rPr lang="sr-Latn-CS" sz="2600" b="1" dirty="0" smtClean="0">
                <a:cs typeface="Times New Roman" pitchFamily="18" charset="0"/>
              </a:rPr>
              <a:t>  </a:t>
            </a:r>
            <a:r>
              <a:rPr lang="sr-Latn-CS" sz="2600" dirty="0">
                <a:cs typeface="Times New Roman" pitchFamily="18" charset="0"/>
              </a:rPr>
              <a:t>n.suralisa, </a:t>
            </a:r>
            <a:r>
              <a:rPr lang="sr-Cyrl-RS" sz="2600" dirty="0" smtClean="0">
                <a:cs typeface="Times New Roman" pitchFamily="18" charset="0"/>
              </a:rPr>
              <a:t>коже и крвних судова потврђује </a:t>
            </a:r>
            <a:r>
              <a:rPr lang="sr-Cyrl-RS" sz="2600" dirty="0" smtClean="0">
                <a:cs typeface="Times New Roman" pitchFamily="18" charset="0"/>
              </a:rPr>
              <a:t>дијагнозу</a:t>
            </a:r>
            <a:endParaRPr lang="sr-Latn-CS" sz="2600" dirty="0"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459117" y="1302327"/>
            <a:ext cx="10776919" cy="6111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11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СЛЕ-терапија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84881"/>
            <a:ext cx="10515600" cy="4351338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Кортикостероиди</a:t>
            </a:r>
            <a:r>
              <a:rPr lang="sr-Latn-CS" dirty="0" smtClean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(пер ос или пулсна терапија)</a:t>
            </a: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Цитостатици</a:t>
            </a:r>
            <a:r>
              <a:rPr lang="sr-Latn-CS" dirty="0" smtClean="0">
                <a:cs typeface="Times New Roman" pitchFamily="18" charset="0"/>
              </a:rPr>
              <a:t> (</a:t>
            </a:r>
            <a:r>
              <a:rPr lang="sr-Cyrl-RS" dirty="0" smtClean="0">
                <a:cs typeface="Times New Roman" pitchFamily="18" charset="0"/>
              </a:rPr>
              <a:t>циклофосфамид</a:t>
            </a:r>
            <a:r>
              <a:rPr lang="sr-Latn-CS" dirty="0" smtClean="0">
                <a:cs typeface="Times New Roman" pitchFamily="18" charset="0"/>
              </a:rPr>
              <a:t>, </a:t>
            </a:r>
            <a:r>
              <a:rPr lang="sr-Cyrl-RS" dirty="0" smtClean="0">
                <a:cs typeface="Times New Roman" pitchFamily="18" charset="0"/>
              </a:rPr>
              <a:t>азатиоприм</a:t>
            </a:r>
            <a:r>
              <a:rPr lang="sr-Latn-CS" dirty="0" smtClean="0">
                <a:cs typeface="Times New Roman" pitchFamily="18" charset="0"/>
              </a:rPr>
              <a:t>)</a:t>
            </a:r>
            <a:endParaRPr lang="sr-Cyrl-RS" dirty="0" smtClean="0"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dirty="0" smtClean="0">
                <a:cs typeface="Times New Roman" pitchFamily="18" charset="0"/>
              </a:rPr>
              <a:t>Симптоматска терапија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sr-Cyrl-RS" dirty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     - антиепилептици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sr-Cyrl-RS" dirty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     - антиедематозна терапија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sr-Cyrl-RS" dirty="0">
                <a:cs typeface="Times New Roman" pitchFamily="18" charset="0"/>
              </a:rPr>
              <a:t> </a:t>
            </a:r>
            <a:r>
              <a:rPr lang="sr-Cyrl-RS" dirty="0" smtClean="0">
                <a:cs typeface="Times New Roman" pitchFamily="18" charset="0"/>
              </a:rPr>
              <a:t>     - аналгетици</a:t>
            </a:r>
            <a:endParaRPr lang="sr-Latn-CS" dirty="0"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5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Саркоидоза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6978"/>
            <a:ext cx="10515600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sr-Cyrl-RS" b="1" dirty="0" smtClean="0"/>
              <a:t>МУЛТИСИСТЕМСКО ГРАНУЛОМАТОЗНО ОБОЉЕЊЕ НЕПОЗНАТЕ</a:t>
            </a:r>
            <a:r>
              <a:rPr lang="sr-Latn-CS" b="1" dirty="0" smtClean="0"/>
              <a:t> </a:t>
            </a:r>
            <a:r>
              <a:rPr lang="sr-Cyrl-RS" b="1" dirty="0" smtClean="0"/>
              <a:t>ЕТИОЛОГИЈЕ</a:t>
            </a:r>
            <a:endParaRPr lang="sr-Latn-CS" b="1" dirty="0"/>
          </a:p>
          <a:p>
            <a:pPr>
              <a:defRPr/>
            </a:pPr>
            <a:endParaRPr lang="sr-Latn-CS" b="1" dirty="0">
              <a:solidFill>
                <a:schemeClr val="hlink"/>
              </a:solidFill>
            </a:endParaRP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ПЛУЋА</a:t>
            </a:r>
            <a:r>
              <a:rPr lang="sr-Latn-CS" dirty="0" smtClean="0"/>
              <a:t>, </a:t>
            </a:r>
            <a:r>
              <a:rPr lang="sr-Cyrl-RS" dirty="0" smtClean="0"/>
              <a:t>БУБРЕЗИ</a:t>
            </a:r>
            <a:r>
              <a:rPr lang="sr-Latn-CS" dirty="0" smtClean="0"/>
              <a:t>, </a:t>
            </a:r>
            <a:r>
              <a:rPr lang="sr-Cyrl-RS" dirty="0" smtClean="0"/>
              <a:t>КОЖА</a:t>
            </a:r>
            <a:r>
              <a:rPr lang="sr-Latn-CS" dirty="0" smtClean="0"/>
              <a:t>, </a:t>
            </a:r>
            <a:r>
              <a:rPr lang="sr-Cyrl-RS" dirty="0" smtClean="0"/>
              <a:t>РЕЂЕ НЕРВНИ СИСТЕМ</a:t>
            </a:r>
            <a:r>
              <a:rPr lang="sr-Latn-CS" dirty="0" smtClean="0"/>
              <a:t> (</a:t>
            </a:r>
            <a:r>
              <a:rPr lang="sr-Cyrl-RS" dirty="0" smtClean="0"/>
              <a:t>Неуросаркоидоза</a:t>
            </a:r>
            <a:r>
              <a:rPr lang="sr-Latn-CS" dirty="0" smtClean="0"/>
              <a:t>- </a:t>
            </a:r>
            <a:r>
              <a:rPr lang="sr-Latn-CS" dirty="0"/>
              <a:t>5% </a:t>
            </a:r>
            <a:r>
              <a:rPr lang="sr-Cyrl-RS" dirty="0" smtClean="0"/>
              <a:t>болесника</a:t>
            </a:r>
            <a:r>
              <a:rPr lang="sr-Latn-CS" dirty="0" smtClean="0"/>
              <a:t>)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ЦЕНТРАЛНИ И ПЕРИФЕРНИ НЕРВНИ СИСТЕМ подједнако</a:t>
            </a:r>
            <a:r>
              <a:rPr lang="sr-Latn-CS" dirty="0" smtClean="0"/>
              <a:t> </a:t>
            </a:r>
            <a:r>
              <a:rPr lang="sr-Cyrl-RS" dirty="0" smtClean="0"/>
              <a:t>захваћени</a:t>
            </a:r>
            <a:endParaRPr lang="sr-Latn-CS" dirty="0"/>
          </a:p>
          <a:p>
            <a:pPr>
              <a:defRPr/>
            </a:pPr>
            <a:r>
              <a:rPr lang="sr-Cyrl-RS" dirty="0" smtClean="0">
                <a:solidFill>
                  <a:srgbClr val="C00000"/>
                </a:solidFill>
              </a:rPr>
              <a:t>ГРАНУЛОМИ</a:t>
            </a:r>
            <a:r>
              <a:rPr lang="sr-Latn-CS" dirty="0" smtClean="0"/>
              <a:t> </a:t>
            </a:r>
            <a:r>
              <a:rPr lang="sr-Latn-CS" dirty="0"/>
              <a:t>– </a:t>
            </a:r>
            <a:r>
              <a:rPr lang="sr-Cyrl-RS" dirty="0" smtClean="0"/>
              <a:t>епителоидне ћелије</a:t>
            </a:r>
            <a:r>
              <a:rPr lang="sr-Latn-CS" dirty="0" smtClean="0"/>
              <a:t>, </a:t>
            </a:r>
            <a:r>
              <a:rPr lang="sr-Cyrl-RS" dirty="0" smtClean="0"/>
              <a:t>лимфоцити</a:t>
            </a:r>
            <a:r>
              <a:rPr lang="sr-Latn-CS" dirty="0" smtClean="0"/>
              <a:t>,</a:t>
            </a:r>
            <a:r>
              <a:rPr lang="sr-Cyrl-RS" dirty="0" smtClean="0"/>
              <a:t> моноцити</a:t>
            </a:r>
            <a:r>
              <a:rPr lang="sr-Latn-CS" dirty="0" smtClean="0"/>
              <a:t>, </a:t>
            </a:r>
            <a:r>
              <a:rPr lang="sr-Cyrl-RS" dirty="0" smtClean="0"/>
              <a:t>фибробласти</a:t>
            </a: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8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latin typeface="Comic Sans MS" pitchFamily="66" charset="0"/>
                <a:cs typeface="Arial"/>
              </a:rPr>
              <a:t>Патофизиологија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13600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Интензивна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менингеална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 smtClean="0">
                <a:cs typeface="Arial"/>
              </a:rPr>
              <a:t>реакција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endParaRPr lang="sr-Cyrl-CS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 smtClean="0">
                <a:cs typeface="Arial"/>
              </a:rPr>
              <a:t>Ексудат</a:t>
            </a:r>
            <a:r>
              <a:rPr lang="sl-SI" kern="0" dirty="0" smtClean="0">
                <a:cs typeface="Arial"/>
              </a:rPr>
              <a:t> </a:t>
            </a:r>
            <a:endParaRPr lang="sr-Cyrl-RS" kern="0" dirty="0" smtClean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endParaRPr lang="sr-Cyrl-RS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 smtClean="0">
                <a:cs typeface="Arial"/>
              </a:rPr>
              <a:t>Неутрофилна</a:t>
            </a:r>
            <a:r>
              <a:rPr lang="sl-SI" kern="0" dirty="0" smtClean="0">
                <a:cs typeface="Arial"/>
              </a:rPr>
              <a:t> </a:t>
            </a:r>
            <a:r>
              <a:rPr lang="sr-Cyrl-CS" kern="0" dirty="0">
                <a:cs typeface="Arial"/>
              </a:rPr>
              <a:t>леукоцитоза</a:t>
            </a:r>
            <a:endParaRPr lang="sl-SI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382" y="1594157"/>
            <a:ext cx="3854547" cy="24272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381" y="4332825"/>
            <a:ext cx="3854547" cy="23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6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2"/>
          </a:xfrm>
        </p:spPr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Лезије кранијалих нерава -</a:t>
            </a:r>
            <a:r>
              <a:rPr lang="sr-Latn-CS" b="1" dirty="0" smtClean="0"/>
              <a:t> </a:t>
            </a:r>
            <a:r>
              <a:rPr lang="sr-Latn-RS" dirty="0" smtClean="0"/>
              <a:t>II, VII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Асептични менингитис, главобоља</a:t>
            </a:r>
            <a:r>
              <a:rPr lang="sr-Latn-CS" dirty="0" smtClean="0"/>
              <a:t>, </a:t>
            </a:r>
            <a:r>
              <a:rPr lang="sr-Cyrl-RS" dirty="0" smtClean="0"/>
              <a:t>епилептички напади</a:t>
            </a:r>
            <a:r>
              <a:rPr lang="sr-Latn-CS" dirty="0" smtClean="0"/>
              <a:t>, </a:t>
            </a:r>
            <a:r>
              <a:rPr lang="sr-Cyrl-RS" dirty="0" smtClean="0"/>
              <a:t>лезије кичмене мождине</a:t>
            </a:r>
            <a:r>
              <a:rPr lang="sr-Latn-CS" dirty="0" smtClean="0"/>
              <a:t>, </a:t>
            </a:r>
            <a:r>
              <a:rPr lang="sr-Cyrl-RS" dirty="0" smtClean="0"/>
              <a:t>полинеуропатије, миопатије</a:t>
            </a:r>
            <a:endParaRPr lang="sr-Latn-CS" dirty="0"/>
          </a:p>
          <a:p>
            <a:pPr>
              <a:defRPr/>
            </a:pP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Дијагноза - </a:t>
            </a:r>
            <a:r>
              <a:rPr lang="sr-Cyrl-RS" dirty="0" smtClean="0"/>
              <a:t>НМР мозга</a:t>
            </a:r>
            <a:r>
              <a:rPr lang="sr-Latn-CS" dirty="0" smtClean="0"/>
              <a:t>- </a:t>
            </a:r>
            <a:r>
              <a:rPr lang="sr-Cyrl-RS" dirty="0" smtClean="0"/>
              <a:t>грануломи</a:t>
            </a:r>
          </a:p>
          <a:p>
            <a:pPr marL="0" indent="0">
              <a:buNone/>
              <a:defRPr/>
            </a:pP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Ликвор</a:t>
            </a:r>
            <a:r>
              <a:rPr lang="sr-Latn-CS" b="1" dirty="0" smtClean="0"/>
              <a:t>- </a:t>
            </a:r>
            <a:r>
              <a:rPr lang="sr-Cyrl-RS" dirty="0" smtClean="0"/>
              <a:t>плеоцитоза</a:t>
            </a:r>
            <a:r>
              <a:rPr lang="sr-Latn-CS" dirty="0" smtClean="0"/>
              <a:t> (</a:t>
            </a:r>
            <a:r>
              <a:rPr lang="sr-Cyrl-RS" dirty="0" smtClean="0"/>
              <a:t>мононуклеарна</a:t>
            </a:r>
            <a:r>
              <a:rPr lang="sr-Latn-CS" dirty="0" smtClean="0"/>
              <a:t>),</a:t>
            </a:r>
            <a:r>
              <a:rPr lang="sr-Cyrl-RS" dirty="0" smtClean="0"/>
              <a:t> хиперпротеинорахија</a:t>
            </a:r>
            <a:r>
              <a:rPr lang="sr-Latn-CS" dirty="0" smtClean="0"/>
              <a:t>, </a:t>
            </a:r>
            <a:r>
              <a:rPr lang="sr-Cyrl-RS" dirty="0" smtClean="0"/>
              <a:t>   </a:t>
            </a:r>
          </a:p>
          <a:p>
            <a:pPr marL="0" indent="0">
              <a:buNone/>
              <a:defRPr/>
            </a:pPr>
            <a:r>
              <a:rPr lang="sr-Cyrl-RS" dirty="0" smtClean="0"/>
              <a:t>                       олигоклоналне траке</a:t>
            </a:r>
            <a:endParaRPr lang="sr-Latn-CS" dirty="0"/>
          </a:p>
          <a:p>
            <a:pPr>
              <a:defRPr/>
            </a:pPr>
            <a:endParaRPr lang="sr-Latn-CS" dirty="0">
              <a:solidFill>
                <a:schemeClr val="tx2"/>
              </a:solidFill>
            </a:endParaRPr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T</a:t>
            </a:r>
            <a:r>
              <a:rPr lang="sr-Cyrl-RS" b="1" dirty="0" smtClean="0"/>
              <a:t>ерапија -  </a:t>
            </a:r>
            <a:r>
              <a:rPr lang="sr-Cyrl-RS" dirty="0" smtClean="0"/>
              <a:t>кортикостероиди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>
                <a:solidFill>
                  <a:schemeClr val="tx2"/>
                </a:solidFill>
              </a:rPr>
              <a:t>                        </a:t>
            </a:r>
            <a:r>
              <a:rPr lang="sr-Cyrl-RS" dirty="0" smtClean="0"/>
              <a:t>имуносупресиви </a:t>
            </a:r>
            <a:r>
              <a:rPr lang="sr-Latn-CS" dirty="0" smtClean="0"/>
              <a:t>-</a:t>
            </a:r>
            <a:r>
              <a:rPr lang="sr-Cyrl-RS" dirty="0" smtClean="0"/>
              <a:t> метотрексат</a:t>
            </a: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Саркоидоза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06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09" y="157306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Неуросаркоидоза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09" y="1631661"/>
            <a:ext cx="4704595" cy="488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824345" y="1133089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224" y="1631661"/>
            <a:ext cx="4840644" cy="23168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418" y="4134540"/>
            <a:ext cx="4828450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2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Леукозе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14918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ПРЕВАСХОДНО АКУТНЕ ЛЕУКОЗЕ </a:t>
            </a:r>
          </a:p>
          <a:p>
            <a:pPr marL="0" indent="0">
              <a:buNone/>
              <a:defRPr/>
            </a:pPr>
            <a:endParaRPr lang="sr-Latn-CS" b="1" dirty="0">
              <a:solidFill>
                <a:schemeClr val="hlink"/>
              </a:solidFill>
            </a:endParaRPr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Компликације су последица</a:t>
            </a:r>
            <a:r>
              <a:rPr lang="sr-Latn-CS" dirty="0" smtClean="0"/>
              <a:t>: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</a:t>
            </a:r>
            <a:r>
              <a:rPr lang="sr-Latn-CS" dirty="0" smtClean="0"/>
              <a:t>-</a:t>
            </a:r>
            <a:r>
              <a:rPr lang="sr-Cyrl-RS" dirty="0" smtClean="0"/>
              <a:t>директне инфилтрације НС леукозним ћелијама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</a:t>
            </a:r>
            <a:r>
              <a:rPr lang="sr-Latn-CS" dirty="0" smtClean="0"/>
              <a:t>-</a:t>
            </a:r>
            <a:r>
              <a:rPr lang="sr-Cyrl-RS" dirty="0" smtClean="0"/>
              <a:t>крвављења</a:t>
            </a:r>
            <a:r>
              <a:rPr lang="sr-Latn-CS" dirty="0" smtClean="0"/>
              <a:t>(</a:t>
            </a:r>
            <a:r>
              <a:rPr lang="sr-Cyrl-RS" dirty="0" smtClean="0"/>
              <a:t>инфилтрација зида артериола</a:t>
            </a:r>
            <a:r>
              <a:rPr lang="sr-Latn-CS" dirty="0" smtClean="0"/>
              <a:t>)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</a:t>
            </a:r>
            <a:r>
              <a:rPr lang="sr-Latn-CS" dirty="0" smtClean="0"/>
              <a:t>-</a:t>
            </a:r>
            <a:r>
              <a:rPr lang="sr-Cyrl-RS" dirty="0" smtClean="0"/>
              <a:t>оклузије артериола</a:t>
            </a:r>
            <a:r>
              <a:rPr lang="sr-Latn-CS" dirty="0" smtClean="0"/>
              <a:t> (</a:t>
            </a:r>
            <a:r>
              <a:rPr lang="sr-Cyrl-RS" dirty="0" smtClean="0"/>
              <a:t>велики број леукоцита</a:t>
            </a:r>
            <a:r>
              <a:rPr lang="sr-Latn-CS" dirty="0" smtClean="0"/>
              <a:t>)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</a:t>
            </a:r>
            <a:r>
              <a:rPr lang="sr-Latn-CS" dirty="0" smtClean="0"/>
              <a:t>-</a:t>
            </a:r>
            <a:r>
              <a:rPr lang="sr-Cyrl-RS" dirty="0" smtClean="0"/>
              <a:t>хипервискозног синдрома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</a:t>
            </a:r>
            <a:r>
              <a:rPr lang="sr-Latn-CS" dirty="0" smtClean="0"/>
              <a:t>-</a:t>
            </a:r>
            <a:r>
              <a:rPr lang="sr-Cyrl-RS" dirty="0" smtClean="0"/>
              <a:t>терапије основног обољења</a:t>
            </a: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81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927274"/>
            <a:ext cx="10795781" cy="5135954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Инфилтрација менингеа и арахноидалних вена</a:t>
            </a:r>
            <a:r>
              <a:rPr lang="sr-Latn-CS" b="1" dirty="0" smtClean="0"/>
              <a:t> </a:t>
            </a:r>
            <a:r>
              <a:rPr lang="sr-Latn-CS" dirty="0"/>
              <a:t>– </a:t>
            </a:r>
            <a:r>
              <a:rPr lang="sr-Cyrl-RS" dirty="0" smtClean="0"/>
              <a:t>главобоља</a:t>
            </a:r>
            <a:r>
              <a:rPr lang="sr-Latn-CS" dirty="0" smtClean="0"/>
              <a:t>, </a:t>
            </a:r>
            <a:r>
              <a:rPr lang="sr-Cyrl-RS" dirty="0" smtClean="0"/>
              <a:t>повраћање</a:t>
            </a:r>
            <a:r>
              <a:rPr lang="sr-Latn-CS" dirty="0" smtClean="0"/>
              <a:t>, </a:t>
            </a:r>
            <a:r>
              <a:rPr lang="sr-Cyrl-RS" dirty="0" smtClean="0"/>
              <a:t>поспаност</a:t>
            </a:r>
            <a:r>
              <a:rPr lang="sr-Latn-CS" dirty="0" smtClean="0"/>
              <a:t>, </a:t>
            </a:r>
            <a:r>
              <a:rPr lang="sr-Cyrl-RS" dirty="0" smtClean="0"/>
              <a:t>конвулзије</a:t>
            </a:r>
            <a:r>
              <a:rPr lang="sr-Latn-CS" dirty="0" smtClean="0"/>
              <a:t>, </a:t>
            </a:r>
            <a:r>
              <a:rPr lang="sr-Cyrl-RS" dirty="0" smtClean="0"/>
              <a:t>кома</a:t>
            </a:r>
          </a:p>
          <a:p>
            <a:pPr marL="0" indent="0">
              <a:buNone/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K</a:t>
            </a:r>
            <a:r>
              <a:rPr lang="sr-Cyrl-RS" b="1" dirty="0" smtClean="0"/>
              <a:t>ранијалне или мултипле неуропатије</a:t>
            </a:r>
            <a:r>
              <a:rPr lang="sr-Latn-CS" b="1" dirty="0" smtClean="0"/>
              <a:t>, </a:t>
            </a:r>
            <a:r>
              <a:rPr lang="sr-Cyrl-RS" b="1" dirty="0" smtClean="0"/>
              <a:t>полирадикулонеуропатије, опструктивни хидроцефалус</a:t>
            </a:r>
          </a:p>
          <a:p>
            <a:pPr marL="0" indent="0">
              <a:buNone/>
              <a:defRPr/>
            </a:pPr>
            <a:endParaRPr lang="sr-Latn-CS" b="1" dirty="0">
              <a:solidFill>
                <a:schemeClr val="hlink"/>
              </a:solidFill>
            </a:endParaRPr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Хипервискозни синдром</a:t>
            </a:r>
            <a:r>
              <a:rPr lang="sr-Latn-CS" b="1" dirty="0" smtClean="0"/>
              <a:t>- </a:t>
            </a:r>
            <a:r>
              <a:rPr lang="sr-Cyrl-RS" dirty="0" smtClean="0"/>
              <a:t>повећана концентрација циркулишућих имуноглобулина</a:t>
            </a:r>
            <a:r>
              <a:rPr lang="sr-Latn-CS" dirty="0" smtClean="0"/>
              <a:t>, </a:t>
            </a:r>
            <a:r>
              <a:rPr lang="sr-Cyrl-RS" dirty="0" smtClean="0"/>
              <a:t>повећан отпор протоку </a:t>
            </a:r>
            <a:r>
              <a:rPr lang="sr-Cyrl-RS" dirty="0" smtClean="0"/>
              <a:t>крви - </a:t>
            </a:r>
            <a:r>
              <a:rPr lang="sr-Cyrl-RS" b="1" dirty="0" smtClean="0"/>
              <a:t>ТИА</a:t>
            </a:r>
            <a:r>
              <a:rPr lang="sr-Latn-CS" b="1" dirty="0" smtClean="0"/>
              <a:t>,</a:t>
            </a:r>
            <a:r>
              <a:rPr lang="sr-Cyrl-RS" b="1" dirty="0" smtClean="0"/>
              <a:t> МУ</a:t>
            </a:r>
            <a:endParaRPr lang="sr-Latn-CS" b="1" dirty="0"/>
          </a:p>
          <a:p>
            <a:pPr>
              <a:defRPr/>
            </a:pPr>
            <a:endParaRPr lang="sr-Latn-CS" b="1" dirty="0">
              <a:solidFill>
                <a:schemeClr val="hlink"/>
              </a:solidFill>
            </a:endParaRPr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Ликвор</a:t>
            </a:r>
            <a:r>
              <a:rPr lang="sr-Latn-CS" b="1" dirty="0" smtClean="0"/>
              <a:t>- </a:t>
            </a:r>
            <a:r>
              <a:rPr lang="sr-Cyrl-RS" dirty="0" smtClean="0"/>
              <a:t>абнормалне, леукозне ћелије </a:t>
            </a:r>
            <a:r>
              <a:rPr lang="sr-Latn-CS" dirty="0" smtClean="0"/>
              <a:t>(</a:t>
            </a:r>
            <a:r>
              <a:rPr lang="sr-Cyrl-RS" dirty="0" smtClean="0"/>
              <a:t>одсуство не искључује менингеалну леукозу</a:t>
            </a:r>
            <a:r>
              <a:rPr lang="sr-Latn-CS" dirty="0" smtClean="0"/>
              <a:t>)</a:t>
            </a:r>
            <a:endParaRPr lang="sr-Latn-CS" dirty="0"/>
          </a:p>
          <a:p>
            <a:pPr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T</a:t>
            </a:r>
            <a:r>
              <a:rPr lang="sr-Cyrl-RS" b="1" dirty="0" smtClean="0"/>
              <a:t>ерапија</a:t>
            </a:r>
            <a:r>
              <a:rPr lang="sr-Latn-CS" b="1" dirty="0" smtClean="0"/>
              <a:t>- </a:t>
            </a:r>
            <a:r>
              <a:rPr lang="sr-Cyrl-RS" dirty="0" smtClean="0"/>
              <a:t>интратекална хемиотерапија</a:t>
            </a: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Леукозе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0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Обољења јетре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99138"/>
            <a:ext cx="11175610" cy="469985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sr-Latn-CS" b="1" dirty="0" smtClean="0">
                <a:solidFill>
                  <a:srgbClr val="C00000"/>
                </a:solidFill>
              </a:rPr>
              <a:t>A</a:t>
            </a:r>
            <a:r>
              <a:rPr lang="sr-Cyrl-RS" b="1" dirty="0" smtClean="0">
                <a:solidFill>
                  <a:srgbClr val="C00000"/>
                </a:solidFill>
              </a:rPr>
              <a:t>кутна хепатичка инсуфицијенција</a:t>
            </a:r>
            <a:endParaRPr lang="sr-Latn-CS" b="1" dirty="0" smtClean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sr-Cyrl-RS" dirty="0" smtClean="0"/>
              <a:t>   - </a:t>
            </a:r>
            <a:r>
              <a:rPr lang="sr-Latn-CS" dirty="0" smtClean="0"/>
              <a:t>A</a:t>
            </a:r>
            <a:r>
              <a:rPr lang="sr-Cyrl-RS" dirty="0" smtClean="0"/>
              <a:t>кутни развој коме</a:t>
            </a:r>
            <a:r>
              <a:rPr lang="sr-Latn-CS" dirty="0" smtClean="0"/>
              <a:t>, </a:t>
            </a:r>
            <a:r>
              <a:rPr lang="sr-Cyrl-RS" dirty="0" smtClean="0"/>
              <a:t>велики пораст амонијума у серуму</a:t>
            </a:r>
          </a:p>
          <a:p>
            <a:pPr marL="0" indent="0">
              <a:buNone/>
              <a:defRPr/>
            </a:pPr>
            <a:r>
              <a:rPr lang="sr-Cyrl-RS" dirty="0" smtClean="0"/>
              <a:t>   - Развија се брзо</a:t>
            </a:r>
            <a:r>
              <a:rPr lang="sr-Latn-CS" dirty="0" smtClean="0"/>
              <a:t>, </a:t>
            </a:r>
            <a:r>
              <a:rPr lang="sr-Cyrl-RS" dirty="0" smtClean="0"/>
              <a:t>делиријум</a:t>
            </a:r>
            <a:r>
              <a:rPr lang="sr-Latn-CS" dirty="0" smtClean="0"/>
              <a:t>, </a:t>
            </a:r>
            <a:r>
              <a:rPr lang="sr-Cyrl-RS" dirty="0" smtClean="0"/>
              <a:t>кома</a:t>
            </a:r>
            <a:r>
              <a:rPr lang="sr-Latn-CS" dirty="0" smtClean="0"/>
              <a:t>, </a:t>
            </a:r>
            <a:r>
              <a:rPr lang="sr-Cyrl-RS" dirty="0" smtClean="0"/>
              <a:t>конвулзије</a:t>
            </a:r>
            <a:r>
              <a:rPr lang="sr-Latn-CS" dirty="0" smtClean="0"/>
              <a:t>, </a:t>
            </a:r>
            <a:r>
              <a:rPr lang="sr-Cyrl-RS" dirty="0" smtClean="0"/>
              <a:t>децеребрациона  </a:t>
            </a:r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ригидност</a:t>
            </a:r>
            <a:r>
              <a:rPr lang="sr-Latn-CS" dirty="0" smtClean="0"/>
              <a:t>, </a:t>
            </a:r>
            <a:r>
              <a:rPr lang="sr-Cyrl-RS" dirty="0" smtClean="0"/>
              <a:t>код </a:t>
            </a:r>
            <a:r>
              <a:rPr lang="sr-Latn-CS" dirty="0" smtClean="0"/>
              <a:t>75</a:t>
            </a:r>
            <a:r>
              <a:rPr lang="sr-Latn-CS" dirty="0"/>
              <a:t>% </a:t>
            </a:r>
            <a:r>
              <a:rPr lang="sr-Cyrl-RS" dirty="0" smtClean="0"/>
              <a:t>болесника едем мозга</a:t>
            </a:r>
            <a:r>
              <a:rPr lang="sr-Latn-CS" dirty="0" smtClean="0"/>
              <a:t>, </a:t>
            </a:r>
            <a:r>
              <a:rPr lang="sr-Cyrl-RS" dirty="0" smtClean="0"/>
              <a:t>могући смртни исход</a:t>
            </a:r>
            <a:endParaRPr lang="sr-Latn-CS" dirty="0"/>
          </a:p>
          <a:p>
            <a:pPr>
              <a:defRPr/>
            </a:pPr>
            <a:endParaRPr lang="sr-Latn-CS" b="1" dirty="0"/>
          </a:p>
          <a:p>
            <a:pPr>
              <a:defRPr/>
            </a:pPr>
            <a:r>
              <a:rPr lang="sr-Cyrl-RS" b="1" dirty="0" smtClean="0">
                <a:solidFill>
                  <a:srgbClr val="C00000"/>
                </a:solidFill>
              </a:rPr>
              <a:t>Хепатичка енцефалопатија</a:t>
            </a:r>
            <a:endParaRPr lang="sr-Latn-CS" b="1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sr-Cyrl-RS" dirty="0" smtClean="0"/>
              <a:t>   Код хроничних обољења јетре</a:t>
            </a:r>
            <a:r>
              <a:rPr lang="sr-Latn-CS" dirty="0" smtClean="0"/>
              <a:t>, </a:t>
            </a:r>
            <a:r>
              <a:rPr lang="sr-Cyrl-RS" dirty="0" smtClean="0"/>
              <a:t>екцесивна колатерална циркулација    </a:t>
            </a:r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код портне хипертензије</a:t>
            </a:r>
            <a:r>
              <a:rPr lang="sr-Latn-CS" dirty="0" smtClean="0"/>
              <a:t>, </a:t>
            </a:r>
            <a:r>
              <a:rPr lang="sr-Cyrl-RS" dirty="0" smtClean="0"/>
              <a:t>венска крв обилази јетру, не детоксикује се</a:t>
            </a:r>
            <a:r>
              <a:rPr lang="sr-Latn-CS" dirty="0" smtClean="0"/>
              <a:t>, </a:t>
            </a:r>
            <a:endParaRPr lang="sr-Cyrl-RS" dirty="0" smtClean="0"/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азотне материје директно из црева улазе у системску циркулацију</a:t>
            </a:r>
            <a:r>
              <a:rPr lang="sr-Latn-CS" dirty="0" smtClean="0"/>
              <a:t>, </a:t>
            </a:r>
            <a:endParaRPr lang="sr-Cyrl-RS" dirty="0" smtClean="0"/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интоксикација мозга</a:t>
            </a:r>
            <a:r>
              <a:rPr lang="sr-Latn-CS" dirty="0" smtClean="0"/>
              <a:t> (</a:t>
            </a:r>
            <a:r>
              <a:rPr lang="sr-Cyrl-RS" dirty="0" smtClean="0"/>
              <a:t>портно</a:t>
            </a:r>
            <a:r>
              <a:rPr lang="sr-Latn-CS" dirty="0" smtClean="0"/>
              <a:t>-</a:t>
            </a:r>
            <a:r>
              <a:rPr lang="sr-Cyrl-RS" dirty="0" smtClean="0"/>
              <a:t>системска енцефалопатија</a:t>
            </a:r>
            <a:r>
              <a:rPr lang="sr-Latn-CS" dirty="0" smtClean="0"/>
              <a:t>)- </a:t>
            </a:r>
            <a:endParaRPr lang="sr-Cyrl-RS" dirty="0" smtClean="0"/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хиперамониемија</a:t>
            </a:r>
            <a:r>
              <a:rPr lang="sr-Latn-CS" dirty="0" smtClean="0"/>
              <a:t>, </a:t>
            </a:r>
            <a:r>
              <a:rPr lang="sr-Cyrl-RS" dirty="0" smtClean="0"/>
              <a:t>метионин</a:t>
            </a:r>
            <a:r>
              <a:rPr lang="sr-Latn-CS" dirty="0" smtClean="0"/>
              <a:t>, </a:t>
            </a:r>
            <a:r>
              <a:rPr lang="sr-Cyrl-RS" dirty="0" smtClean="0"/>
              <a:t>друге аминокиселине и биогени амини</a:t>
            </a: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14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793" y="1842868"/>
            <a:ext cx="10880187" cy="486866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Клиничка слика:</a:t>
            </a:r>
            <a:r>
              <a:rPr lang="sr-Latn-CS" b="1" dirty="0" smtClean="0"/>
              <a:t> </a:t>
            </a:r>
            <a:r>
              <a:rPr lang="sr-Cyrl-RS" dirty="0" smtClean="0"/>
              <a:t>брадипсихија</a:t>
            </a:r>
            <a:r>
              <a:rPr lang="sr-Latn-CS" dirty="0" smtClean="0"/>
              <a:t>, </a:t>
            </a:r>
            <a:r>
              <a:rPr lang="sr-Cyrl-RS" dirty="0" smtClean="0"/>
              <a:t>поспаност</a:t>
            </a:r>
            <a:r>
              <a:rPr lang="sr-Latn-CS" dirty="0" smtClean="0"/>
              <a:t>, </a:t>
            </a:r>
            <a:r>
              <a:rPr lang="sr-Cyrl-RS" dirty="0" smtClean="0"/>
              <a:t>конфузност</a:t>
            </a:r>
            <a:r>
              <a:rPr lang="sr-Latn-CS" dirty="0" smtClean="0"/>
              <a:t>, </a:t>
            </a:r>
            <a:r>
              <a:rPr lang="sr-Cyrl-RS" dirty="0" smtClean="0"/>
              <a:t>груб постурални тремор</a:t>
            </a:r>
            <a:r>
              <a:rPr lang="sr-Latn-CS" dirty="0" smtClean="0"/>
              <a:t> (</a:t>
            </a:r>
            <a:r>
              <a:rPr lang="sr-Cyrl-RS" dirty="0" smtClean="0"/>
              <a:t>астериксис или махање крилима</a:t>
            </a:r>
            <a:r>
              <a:rPr lang="sr-Latn-CS" dirty="0" smtClean="0"/>
              <a:t>), </a:t>
            </a:r>
            <a:r>
              <a:rPr lang="sr-Cyrl-RS" dirty="0" smtClean="0"/>
              <a:t>фокални неуролошки знаци</a:t>
            </a:r>
            <a:r>
              <a:rPr lang="sr-Latn-CS" dirty="0" smtClean="0"/>
              <a:t>,</a:t>
            </a:r>
            <a:r>
              <a:rPr lang="sr-Cyrl-RS" dirty="0" smtClean="0"/>
              <a:t> кома, децеребрациона ригидност</a:t>
            </a:r>
            <a:endParaRPr lang="sr-Latn-CS" dirty="0"/>
          </a:p>
          <a:p>
            <a:pPr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Дијагноза - висок ниво азотних једињења у крви,</a:t>
            </a:r>
            <a:r>
              <a:rPr lang="sr-Latn-CS" dirty="0" smtClean="0"/>
              <a:t> </a:t>
            </a:r>
            <a:r>
              <a:rPr lang="sr-Cyrl-RS" dirty="0" smtClean="0"/>
              <a:t>НМР-</a:t>
            </a:r>
            <a:r>
              <a:rPr lang="sr-Latn-CS" dirty="0" smtClean="0"/>
              <a:t> </a:t>
            </a:r>
            <a:r>
              <a:rPr lang="sr-Cyrl-RS" dirty="0" smtClean="0"/>
              <a:t>појачан интензитет сигнала у базалним ганглијама</a:t>
            </a:r>
            <a:endParaRPr lang="sr-Latn-CS" dirty="0"/>
          </a:p>
          <a:p>
            <a:pPr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Терапија - </a:t>
            </a:r>
            <a:r>
              <a:rPr lang="sr-Latn-CS" b="1" dirty="0" smtClean="0"/>
              <a:t> </a:t>
            </a:r>
            <a:r>
              <a:rPr lang="sr-Cyrl-RS" dirty="0" smtClean="0"/>
              <a:t>интензивна нега и лечење</a:t>
            </a:r>
            <a:endParaRPr lang="sr-Cyrl-RS" dirty="0"/>
          </a:p>
          <a:p>
            <a:pPr marL="0" indent="0">
              <a:buClr>
                <a:srgbClr val="C00000"/>
              </a:buClr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                  парентерално АБ </a:t>
            </a:r>
            <a:r>
              <a:rPr lang="sr-Latn-CS" dirty="0" smtClean="0"/>
              <a:t>(</a:t>
            </a:r>
            <a:r>
              <a:rPr lang="sr-Cyrl-RS" dirty="0" smtClean="0"/>
              <a:t>неомицин</a:t>
            </a:r>
            <a:r>
              <a:rPr lang="sr-Latn-CS" dirty="0" smtClean="0"/>
              <a:t>, </a:t>
            </a:r>
            <a:r>
              <a:rPr lang="sr-Cyrl-RS" dirty="0" smtClean="0"/>
              <a:t>метронидазол</a:t>
            </a:r>
            <a:r>
              <a:rPr lang="sr-Latn-CS" dirty="0" smtClean="0"/>
              <a:t>)</a:t>
            </a:r>
            <a:endParaRPr lang="sr-Cyrl-RS" dirty="0" smtClean="0"/>
          </a:p>
          <a:p>
            <a:pPr marL="0" indent="0">
              <a:buClr>
                <a:srgbClr val="C00000"/>
              </a:buClr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                  лактулоза</a:t>
            </a:r>
            <a:endParaRPr lang="sr-Latn-C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Обољења јетре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76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69854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Инсуфицијенција бубрега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85071"/>
            <a:ext cx="10515600" cy="4657652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b="1" dirty="0"/>
              <a:t>У</a:t>
            </a:r>
            <a:r>
              <a:rPr lang="sr-Cyrl-RS" b="1" dirty="0" smtClean="0"/>
              <a:t>ремија -</a:t>
            </a:r>
            <a:r>
              <a:rPr lang="sr-Latn-CS" b="1" dirty="0" smtClean="0"/>
              <a:t> </a:t>
            </a:r>
            <a:r>
              <a:rPr lang="sr-Cyrl-RS" dirty="0" smtClean="0"/>
              <a:t>тешка азотемија код акутне или хроничне инсуфицијенције бубрега</a:t>
            </a:r>
          </a:p>
          <a:p>
            <a:pPr marL="0" indent="0">
              <a:buNone/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Уремична енцефалопатија</a:t>
            </a:r>
            <a:r>
              <a:rPr lang="sr-Latn-CS" b="1" dirty="0" smtClean="0"/>
              <a:t>- </a:t>
            </a:r>
            <a:r>
              <a:rPr lang="sr-Cyrl-RS" dirty="0" smtClean="0"/>
              <a:t>смањење крвног протока и метаболизма</a:t>
            </a:r>
          </a:p>
          <a:p>
            <a:pPr marL="0" indent="0">
              <a:buNone/>
              <a:defRPr/>
            </a:pPr>
            <a:endParaRPr lang="sr-Latn-CS" b="1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Дизартрија</a:t>
            </a:r>
            <a:r>
              <a:rPr lang="sr-Latn-CS" dirty="0" smtClean="0"/>
              <a:t>, </a:t>
            </a:r>
            <a:r>
              <a:rPr lang="sr-Cyrl-RS" dirty="0" smtClean="0"/>
              <a:t>нестабилност стајања и хода</a:t>
            </a:r>
            <a:r>
              <a:rPr lang="sr-Latn-CS" dirty="0" smtClean="0"/>
              <a:t>, </a:t>
            </a:r>
            <a:r>
              <a:rPr lang="sr-Cyrl-RS" dirty="0" smtClean="0"/>
              <a:t>интенциони тремор</a:t>
            </a:r>
            <a:r>
              <a:rPr lang="sr-Latn-CS" dirty="0" smtClean="0"/>
              <a:t>, </a:t>
            </a:r>
            <a:r>
              <a:rPr lang="sr-Cyrl-RS" dirty="0" smtClean="0"/>
              <a:t>астериксис</a:t>
            </a:r>
            <a:r>
              <a:rPr lang="sr-Latn-CS" dirty="0" smtClean="0"/>
              <a:t>, </a:t>
            </a:r>
            <a:r>
              <a:rPr lang="sr-Cyrl-RS" dirty="0" smtClean="0"/>
              <a:t>миоклонус</a:t>
            </a:r>
            <a:r>
              <a:rPr lang="sr-Latn-CS" dirty="0" smtClean="0"/>
              <a:t>, </a:t>
            </a:r>
            <a:r>
              <a:rPr lang="sr-Cyrl-RS" dirty="0" smtClean="0"/>
              <a:t>епилептички напади</a:t>
            </a:r>
            <a:r>
              <a:rPr lang="sr-Latn-CS" dirty="0" smtClean="0"/>
              <a:t>, </a:t>
            </a:r>
            <a:r>
              <a:rPr lang="sr-Cyrl-RS" dirty="0" smtClean="0"/>
              <a:t>ментална успореност</a:t>
            </a:r>
            <a:r>
              <a:rPr lang="sr-Latn-CS" dirty="0" smtClean="0"/>
              <a:t>, </a:t>
            </a:r>
            <a:r>
              <a:rPr lang="sr-Cyrl-RS" dirty="0" smtClean="0"/>
              <a:t>безвољност</a:t>
            </a:r>
            <a:r>
              <a:rPr lang="sr-Latn-CS" dirty="0" smtClean="0"/>
              <a:t>, </a:t>
            </a:r>
            <a:r>
              <a:rPr lang="sr-Cyrl-RS" dirty="0" smtClean="0"/>
              <a:t>синдром немирних руку и ногу</a:t>
            </a:r>
          </a:p>
          <a:p>
            <a:pPr marL="0" indent="0">
              <a:buNone/>
              <a:defRPr/>
            </a:pPr>
            <a:endParaRPr lang="sr-Cyrl-RS" b="1" dirty="0" smtClean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Уремична неуропатија</a:t>
            </a:r>
            <a:r>
              <a:rPr lang="sr-Latn-CS" b="1" dirty="0" smtClean="0"/>
              <a:t>- </a:t>
            </a:r>
            <a:r>
              <a:rPr lang="sr-Cyrl-RS" dirty="0" smtClean="0"/>
              <a:t>најчешћа компликација хроничне бубрежне инсуфицијенције – дистална, симетрична, сензоримоторна полинеуропатија</a:t>
            </a:r>
            <a:endParaRPr lang="sr-Latn-CS" dirty="0"/>
          </a:p>
          <a:p>
            <a:pPr marL="0" indent="0">
              <a:buNone/>
              <a:defRPr/>
            </a:pPr>
            <a:endParaRPr lang="sr-Cyrl-RS" b="1" dirty="0"/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Терапија</a:t>
            </a:r>
            <a:r>
              <a:rPr lang="sr-Cyrl-RS" b="1" dirty="0"/>
              <a:t> </a:t>
            </a:r>
            <a:r>
              <a:rPr lang="sr-Cyrl-RS" b="1" dirty="0" smtClean="0"/>
              <a:t>- </a:t>
            </a:r>
            <a:r>
              <a:rPr lang="sr-Cyrl-RS" dirty="0" smtClean="0"/>
              <a:t>хемодијализа</a:t>
            </a:r>
            <a:r>
              <a:rPr lang="sr-Latn-CS" dirty="0" smtClean="0"/>
              <a:t>, </a:t>
            </a:r>
            <a:r>
              <a:rPr lang="sr-Cyrl-RS" dirty="0" smtClean="0"/>
              <a:t>перитонеална дијализа</a:t>
            </a: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087263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42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Поремећаји метаболизма глукозе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sr-Cyrl-RS" b="1" dirty="0" smtClean="0">
                <a:solidFill>
                  <a:srgbClr val="C00000"/>
                </a:solidFill>
              </a:rPr>
              <a:t>Акутни симптоми хипогликемије:</a:t>
            </a:r>
            <a:endParaRPr lang="sr-Latn-CS" b="1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sr-Cyrl-RS" dirty="0" smtClean="0"/>
              <a:t>   - Код примене инсулина са кратким дејством или ОАД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b="1" dirty="0" smtClean="0"/>
              <a:t>   - </a:t>
            </a:r>
            <a:r>
              <a:rPr lang="sr-Cyrl-RS" dirty="0" smtClean="0"/>
              <a:t>Малаксалост</a:t>
            </a:r>
            <a:r>
              <a:rPr lang="sr-Latn-CS" dirty="0" smtClean="0"/>
              <a:t>, </a:t>
            </a:r>
            <a:r>
              <a:rPr lang="sr-Cyrl-RS" dirty="0" smtClean="0"/>
              <a:t>немир</a:t>
            </a:r>
            <a:r>
              <a:rPr lang="sr-Latn-CS" dirty="0" smtClean="0"/>
              <a:t>, </a:t>
            </a:r>
            <a:r>
              <a:rPr lang="sr-Cyrl-RS" dirty="0" smtClean="0"/>
              <a:t>осећај глади</a:t>
            </a:r>
            <a:r>
              <a:rPr lang="sr-Latn-CS" dirty="0" smtClean="0"/>
              <a:t>, </a:t>
            </a:r>
            <a:r>
              <a:rPr lang="sr-Cyrl-RS" dirty="0" smtClean="0"/>
              <a:t>тремор</a:t>
            </a:r>
            <a:r>
              <a:rPr lang="sr-Latn-CS" dirty="0" smtClean="0"/>
              <a:t>, </a:t>
            </a:r>
            <a:r>
              <a:rPr lang="sr-Cyrl-RS" dirty="0" smtClean="0"/>
              <a:t>презнојавање</a:t>
            </a:r>
            <a:r>
              <a:rPr lang="sr-Latn-CS" dirty="0" smtClean="0"/>
              <a:t>, </a:t>
            </a:r>
            <a:r>
              <a:rPr lang="sr-Cyrl-RS" dirty="0" smtClean="0"/>
              <a:t>       </a:t>
            </a:r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атаксија, конвулзије, кома</a:t>
            </a:r>
          </a:p>
          <a:p>
            <a:pPr marL="0" indent="0">
              <a:buNone/>
              <a:defRPr/>
            </a:pP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T</a:t>
            </a:r>
            <a:r>
              <a:rPr lang="sr-Cyrl-RS" b="1" dirty="0" smtClean="0"/>
              <a:t>ерапија</a:t>
            </a:r>
            <a:r>
              <a:rPr lang="sr-Latn-CS" b="1" dirty="0" smtClean="0"/>
              <a:t>: </a:t>
            </a:r>
            <a:r>
              <a:rPr lang="sr-Cyrl-RS" dirty="0" smtClean="0"/>
              <a:t>брзо давање глукозе орално или парентерално</a:t>
            </a:r>
          </a:p>
          <a:p>
            <a:pPr marL="0" indent="0">
              <a:buNone/>
              <a:defRPr/>
            </a:pPr>
            <a:endParaRPr lang="sr-Latn-CS" b="1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6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Поремећаји метаболизма глукозе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sr-Cyrl-RS" b="1" dirty="0" smtClean="0">
                <a:solidFill>
                  <a:srgbClr val="C00000"/>
                </a:solidFill>
              </a:rPr>
              <a:t>Субакутни синдром хипогликемије:</a:t>
            </a:r>
          </a:p>
          <a:p>
            <a:pPr marL="0" indent="0">
              <a:buNone/>
              <a:defRPr/>
            </a:pPr>
            <a:r>
              <a:rPr lang="sr-Cyrl-RS" dirty="0" smtClean="0"/>
              <a:t>     - у</a:t>
            </a:r>
            <a:r>
              <a:rPr lang="sr-Latn-CS" dirty="0" smtClean="0"/>
              <a:t> </a:t>
            </a:r>
            <a:r>
              <a:rPr lang="sr-Cyrl-RS" dirty="0" smtClean="0"/>
              <a:t>стањима  гладовања</a:t>
            </a:r>
            <a:r>
              <a:rPr lang="sr-Latn-CS" dirty="0" smtClean="0"/>
              <a:t> 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  - успореност у мишљењу</a:t>
            </a:r>
            <a:r>
              <a:rPr lang="sr-Latn-CS" dirty="0" smtClean="0"/>
              <a:t>, </a:t>
            </a:r>
            <a:r>
              <a:rPr lang="sr-Cyrl-RS" dirty="0" smtClean="0"/>
              <a:t>смањена пажња</a:t>
            </a:r>
            <a:r>
              <a:rPr lang="sr-Latn-CS" dirty="0" smtClean="0"/>
              <a:t>, </a:t>
            </a:r>
            <a:r>
              <a:rPr lang="sr-Cyrl-RS" dirty="0" smtClean="0"/>
              <a:t>хипотермија</a:t>
            </a:r>
            <a:r>
              <a:rPr lang="sr-Latn-CS" dirty="0" smtClean="0"/>
              <a:t>, </a:t>
            </a:r>
            <a:r>
              <a:rPr lang="sr-Cyrl-RS" dirty="0" smtClean="0"/>
              <a:t>амнезија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 smtClean="0"/>
              <a:t>     - давање глукозе поправља стање</a:t>
            </a:r>
            <a:endParaRPr lang="sr-Latn-CS" dirty="0"/>
          </a:p>
          <a:p>
            <a:pPr>
              <a:defRPr/>
            </a:pPr>
            <a:endParaRPr lang="sr-Latn-CS" b="1" dirty="0"/>
          </a:p>
          <a:p>
            <a:pPr>
              <a:defRPr/>
            </a:pPr>
            <a:r>
              <a:rPr lang="sr-Cyrl-RS" b="1" dirty="0" smtClean="0">
                <a:solidFill>
                  <a:srgbClr val="C00000"/>
                </a:solidFill>
              </a:rPr>
              <a:t>Хронични синдром хипогликемије</a:t>
            </a:r>
            <a:r>
              <a:rPr lang="sr-Latn-CS" b="1" dirty="0" smtClean="0">
                <a:solidFill>
                  <a:srgbClr val="C00000"/>
                </a:solidFill>
              </a:rPr>
              <a:t>: </a:t>
            </a:r>
            <a:endParaRPr lang="sr-Cyrl-RS" b="1" dirty="0" smtClean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sr-Cyrl-RS" dirty="0" smtClean="0"/>
              <a:t>     - код тумора који луче инсулин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- измена личности</a:t>
            </a:r>
            <a:r>
              <a:rPr lang="sr-Latn-CS" dirty="0" smtClean="0"/>
              <a:t>, </a:t>
            </a:r>
            <a:r>
              <a:rPr lang="sr-Cyrl-RS" dirty="0" smtClean="0"/>
              <a:t>поремећаји памћења и понашања</a:t>
            </a:r>
            <a:endParaRPr lang="sr-Latn-CS" dirty="0"/>
          </a:p>
          <a:p>
            <a:pPr marL="0" indent="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- хипогликемија се не поправља на примену глукозе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199" y="136861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9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Бактеријски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- </a:t>
            </a:r>
            <a:r>
              <a:rPr lang="sr-Cyrl-CS" sz="4000" kern="0" dirty="0">
                <a:latin typeface="Comic Sans MS" pitchFamily="66" charset="0"/>
                <a:cs typeface="Arial"/>
              </a:rPr>
              <a:t>с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имптоми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986" y="2205453"/>
            <a:ext cx="10515600" cy="4351338"/>
          </a:xfrm>
        </p:spPr>
        <p:txBody>
          <a:bodyPr/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kern="0" dirty="0">
                <a:cs typeface="Arial"/>
              </a:rPr>
              <a:t>Акутан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почетак</a:t>
            </a: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фебрилност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главобоља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мука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повраћање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петехијална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оспа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епи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напади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solidFill>
                  <a:srgbClr val="C00000"/>
                </a:solidFill>
                <a:cs typeface="Arial"/>
              </a:rPr>
              <a:t>поремећаји</a:t>
            </a:r>
            <a:r>
              <a:rPr lang="sl-SI" sz="2400" kern="0" dirty="0">
                <a:solidFill>
                  <a:srgbClr val="C00000"/>
                </a:solidFill>
                <a:cs typeface="Arial"/>
              </a:rPr>
              <a:t> </a:t>
            </a:r>
            <a:r>
              <a:rPr lang="sr-Cyrl-CS" sz="2400" kern="0" dirty="0">
                <a:solidFill>
                  <a:srgbClr val="C00000"/>
                </a:solidFill>
                <a:cs typeface="Arial"/>
              </a:rPr>
              <a:t>свести</a:t>
            </a:r>
            <a:r>
              <a:rPr lang="sl-SI" sz="2400" kern="0" dirty="0">
                <a:solidFill>
                  <a:srgbClr val="C00000"/>
                </a:solidFill>
                <a:cs typeface="Arial"/>
              </a:rPr>
              <a:t>!!!!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748" y="1524958"/>
            <a:ext cx="4953769" cy="14698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993" y="3175623"/>
            <a:ext cx="3334885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915" y="5323523"/>
            <a:ext cx="4799171" cy="1543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8839" y="3208960"/>
            <a:ext cx="2911609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6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r-Cyrl-CS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Бактеријски</a:t>
            </a:r>
            <a:r>
              <a:rPr kumimoji="0" lang="sl-SI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- </a:t>
            </a:r>
            <a:r>
              <a:rPr lang="sr-Cyrl-CS" sz="3600" kern="0" dirty="0">
                <a:latin typeface="Comic Sans MS" pitchFamily="66" charset="0"/>
                <a:cs typeface="Arial"/>
              </a:rPr>
              <a:t>к</a:t>
            </a:r>
            <a:r>
              <a:rPr kumimoji="0" lang="sr-Cyrl-CS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линички</a:t>
            </a:r>
            <a:r>
              <a:rPr kumimoji="0" lang="sl-SI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36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налаз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22051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Поремећај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свести</a:t>
            </a:r>
            <a:r>
              <a:rPr lang="sl-SI" kern="0" dirty="0">
                <a:cs typeface="Arial"/>
              </a:rPr>
              <a:t> (</a:t>
            </a:r>
            <a:r>
              <a:rPr lang="sr-Cyrl-CS" kern="0" dirty="0">
                <a:cs typeface="Arial"/>
              </a:rPr>
              <a:t>кома</a:t>
            </a:r>
            <a:r>
              <a:rPr lang="sl-SI" kern="0" dirty="0">
                <a:cs typeface="Arial"/>
              </a:rPr>
              <a:t>- </a:t>
            </a:r>
            <a:r>
              <a:rPr lang="sr-Cyrl-CS" kern="0" dirty="0">
                <a:cs typeface="Arial"/>
              </a:rPr>
              <a:t>лоша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прогноза</a:t>
            </a:r>
            <a:r>
              <a:rPr lang="sl-SI" kern="0" dirty="0">
                <a:cs typeface="Arial"/>
              </a:rPr>
              <a:t>)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Укочен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врат</a:t>
            </a: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Менингеални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знаци</a:t>
            </a: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Фокални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неуролошки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знаци</a:t>
            </a:r>
            <a:r>
              <a:rPr lang="sl-SI" kern="0" dirty="0">
                <a:cs typeface="Arial"/>
              </a:rPr>
              <a:t> - </a:t>
            </a:r>
            <a:r>
              <a:rPr lang="sr-Cyrl-CS" kern="0" dirty="0">
                <a:cs typeface="Arial"/>
              </a:rPr>
              <a:t>благи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936674" y="1302911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5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Бактеријски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- </a:t>
            </a:r>
            <a:r>
              <a:rPr lang="sr-Cyrl-CS" sz="4000" kern="0" dirty="0">
                <a:latin typeface="Comic Sans MS" pitchFamily="66" charset="0"/>
                <a:cs typeface="Arial"/>
              </a:rPr>
              <a:t>д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75791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Очно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дно</a:t>
            </a:r>
            <a:r>
              <a:rPr lang="sl-SI" kern="0" dirty="0">
                <a:cs typeface="Arial"/>
              </a:rPr>
              <a:t> – </a:t>
            </a:r>
            <a:r>
              <a:rPr lang="sr-Cyrl-CS" kern="0" dirty="0">
                <a:cs typeface="Arial"/>
              </a:rPr>
              <a:t>едем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папиле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ретко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b="1" kern="0" dirty="0">
                <a:cs typeface="Arial"/>
              </a:rPr>
              <a:t>Ликвор</a:t>
            </a:r>
            <a:r>
              <a:rPr lang="sl-SI" kern="0" dirty="0">
                <a:cs typeface="Arial"/>
              </a:rPr>
              <a:t> - </a:t>
            </a:r>
            <a:r>
              <a:rPr lang="sr-Cyrl-CS" kern="0" dirty="0">
                <a:cs typeface="Arial"/>
              </a:rPr>
              <a:t>повишен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притисак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ликвора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        </a:t>
            </a:r>
            <a:r>
              <a:rPr lang="sr-Cyrl-RS" kern="0" dirty="0" smtClean="0">
                <a:cs typeface="Arial"/>
              </a:rPr>
              <a:t>  </a:t>
            </a:r>
            <a:r>
              <a:rPr lang="sl-SI" kern="0" dirty="0" smtClean="0">
                <a:cs typeface="Arial"/>
              </a:rPr>
              <a:t> </a:t>
            </a:r>
            <a:r>
              <a:rPr lang="sl-SI" kern="0" dirty="0">
                <a:cs typeface="Arial"/>
              </a:rPr>
              <a:t>- </a:t>
            </a:r>
            <a:r>
              <a:rPr lang="sr-Cyrl-CS" kern="0" dirty="0">
                <a:cs typeface="Arial"/>
              </a:rPr>
              <a:t>хиперпротеинорахија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        </a:t>
            </a:r>
            <a:r>
              <a:rPr lang="sr-Cyrl-RS" kern="0" dirty="0" smtClean="0">
                <a:cs typeface="Arial"/>
              </a:rPr>
              <a:t>  </a:t>
            </a:r>
            <a:r>
              <a:rPr lang="sl-SI" kern="0" dirty="0" smtClean="0">
                <a:cs typeface="Arial"/>
              </a:rPr>
              <a:t> </a:t>
            </a:r>
            <a:r>
              <a:rPr lang="sl-SI" kern="0" dirty="0">
                <a:cs typeface="Arial"/>
              </a:rPr>
              <a:t>- </a:t>
            </a:r>
            <a:r>
              <a:rPr lang="sr-Cyrl-CS" kern="0" dirty="0">
                <a:cs typeface="Arial"/>
              </a:rPr>
              <a:t>плеоцитоза</a:t>
            </a:r>
            <a:r>
              <a:rPr lang="sl-SI" kern="0" dirty="0">
                <a:cs typeface="Arial"/>
              </a:rPr>
              <a:t> (</a:t>
            </a:r>
            <a:r>
              <a:rPr lang="sr-Cyrl-CS" kern="0" dirty="0">
                <a:cs typeface="Arial"/>
              </a:rPr>
              <a:t>полиморфонуклеари</a:t>
            </a:r>
            <a:r>
              <a:rPr lang="sl-SI" kern="0" dirty="0">
                <a:cs typeface="Arial"/>
              </a:rPr>
              <a:t>) </a:t>
            </a:r>
            <a:r>
              <a:rPr lang="sr-Cyrl-CS" kern="0" dirty="0">
                <a:cs typeface="Arial"/>
              </a:rPr>
              <a:t>до</a:t>
            </a:r>
            <a:r>
              <a:rPr lang="sl-SI" kern="0" dirty="0">
                <a:cs typeface="Arial"/>
              </a:rPr>
              <a:t> 100 000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         </a:t>
            </a:r>
            <a:r>
              <a:rPr lang="sr-Cyrl-RS" kern="0" dirty="0" smtClean="0">
                <a:cs typeface="Arial"/>
              </a:rPr>
              <a:t>  </a:t>
            </a:r>
            <a:r>
              <a:rPr lang="sl-SI" kern="0" dirty="0" smtClean="0">
                <a:cs typeface="Arial"/>
              </a:rPr>
              <a:t>- </a:t>
            </a:r>
            <a:r>
              <a:rPr lang="sr-Cyrl-CS" kern="0" dirty="0">
                <a:cs typeface="Arial"/>
              </a:rPr>
              <a:t>хипогликорахија</a:t>
            </a:r>
            <a:endParaRPr lang="sl-SI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2587" y="4969830"/>
            <a:ext cx="4099413" cy="18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Бактеријски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- </a:t>
            </a:r>
            <a:r>
              <a:rPr lang="sr-Cyrl-CS" sz="4000" kern="0" dirty="0">
                <a:latin typeface="Comic Sans MS" pitchFamily="66" charset="0"/>
                <a:cs typeface="Arial"/>
              </a:rPr>
              <a:t>д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3510" y="2643043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RS" kern="0" dirty="0" smtClean="0">
                <a:cs typeface="Arial"/>
              </a:rPr>
              <a:t>КТ мозга</a:t>
            </a:r>
            <a:r>
              <a:rPr lang="sl-SI" kern="0" dirty="0" smtClean="0">
                <a:cs typeface="Arial"/>
              </a:rPr>
              <a:t> 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</a:t>
            </a:r>
            <a:r>
              <a:rPr lang="sr-Cyrl-RS" kern="0" dirty="0" smtClean="0">
                <a:cs typeface="Arial"/>
              </a:rPr>
              <a:t>Одмах</a:t>
            </a:r>
            <a:r>
              <a:rPr lang="sl-SI" kern="0" dirty="0" smtClean="0">
                <a:cs typeface="Arial"/>
              </a:rPr>
              <a:t>  </a:t>
            </a:r>
            <a:r>
              <a:rPr lang="sl-SI" kern="0" dirty="0">
                <a:cs typeface="Arial"/>
              </a:rPr>
              <a:t>- </a:t>
            </a:r>
            <a:r>
              <a:rPr lang="sr-Cyrl-RS" kern="0" dirty="0" smtClean="0">
                <a:cs typeface="Arial"/>
              </a:rPr>
              <a:t>едем мозга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</a:t>
            </a:r>
            <a:r>
              <a:rPr lang="sr-Cyrl-RS" kern="0" dirty="0" smtClean="0">
                <a:cs typeface="Arial"/>
              </a:rPr>
              <a:t>Касније </a:t>
            </a:r>
            <a:r>
              <a:rPr lang="sl-SI" kern="0" dirty="0" smtClean="0">
                <a:cs typeface="Arial"/>
              </a:rPr>
              <a:t>- </a:t>
            </a:r>
            <a:r>
              <a:rPr lang="sr-Cyrl-RS" kern="0" dirty="0" smtClean="0">
                <a:cs typeface="Arial"/>
              </a:rPr>
              <a:t>хидроцефалус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RS" kern="0" dirty="0" smtClean="0">
                <a:cs typeface="Arial"/>
              </a:rPr>
              <a:t>ЕЛИСА тест</a:t>
            </a:r>
            <a:r>
              <a:rPr lang="sl-SI" kern="0" dirty="0" smtClean="0">
                <a:cs typeface="Arial"/>
              </a:rPr>
              <a:t> 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32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Бактеријски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-</a:t>
            </a:r>
            <a:r>
              <a:rPr lang="sr-Cyrl-CS" sz="4000" kern="0" dirty="0">
                <a:latin typeface="Comic Sans MS" pitchFamily="66" charset="0"/>
                <a:cs typeface="Arial"/>
              </a:rPr>
              <a:t>т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986" y="1825625"/>
            <a:ext cx="10515600" cy="4351338"/>
          </a:xfrm>
        </p:spPr>
        <p:txBody>
          <a:bodyPr>
            <a:normAutofit/>
          </a:bodyPr>
          <a:lstStyle/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/>
              </a:rPr>
              <a:t>Антибиотици</a:t>
            </a:r>
            <a:r>
              <a:rPr lang="sl-SI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/>
              </a:rPr>
              <a:t>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r-Cyrl-RS" sz="2400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sz="2400" kern="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129904"/>
              </p:ext>
            </p:extLst>
          </p:nvPr>
        </p:nvGraphicFramePr>
        <p:xfrm>
          <a:off x="1031489" y="2988286"/>
          <a:ext cx="9287163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5721">
                  <a:extLst>
                    <a:ext uri="{9D8B030D-6E8A-4147-A177-3AD203B41FA5}">
                      <a16:colId xmlns:a16="http://schemas.microsoft.com/office/drawing/2014/main" val="3181963601"/>
                    </a:ext>
                  </a:extLst>
                </a:gridCol>
                <a:gridCol w="3095721">
                  <a:extLst>
                    <a:ext uri="{9D8B030D-6E8A-4147-A177-3AD203B41FA5}">
                      <a16:colId xmlns:a16="http://schemas.microsoft.com/office/drawing/2014/main" val="4105135790"/>
                    </a:ext>
                  </a:extLst>
                </a:gridCol>
                <a:gridCol w="3095721">
                  <a:extLst>
                    <a:ext uri="{9D8B030D-6E8A-4147-A177-3AD203B41FA5}">
                      <a16:colId xmlns:a16="http://schemas.microsoft.com/office/drawing/2014/main" val="3876248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Бактерија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Лек избора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Лек другог избора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98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Haemophilus influenzae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Ampicilin </a:t>
                      </a:r>
                      <a:r>
                        <a:rPr lang="sr-Latn-RS" dirty="0" smtClean="0"/>
                        <a:t>ili </a:t>
                      </a:r>
                      <a:r>
                        <a:rPr lang="sr-Latn-RS" dirty="0" smtClean="0"/>
                        <a:t>cefal</a:t>
                      </a:r>
                      <a:r>
                        <a:rPr lang="en-US" dirty="0" smtClean="0"/>
                        <a:t>o</a:t>
                      </a:r>
                      <a:r>
                        <a:rPr lang="sr-Latn-RS" dirty="0" smtClean="0"/>
                        <a:t>sporini </a:t>
                      </a:r>
                      <a:r>
                        <a:rPr lang="sr-Latn-RS" dirty="0" smtClean="0"/>
                        <a:t>III generacije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Hloramfenikol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872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Neisseria meningitidis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Penicilin</a:t>
                      </a:r>
                      <a:r>
                        <a:rPr lang="sr-Latn-RS" baseline="0" dirty="0" smtClean="0"/>
                        <a:t> G ili ampicilin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Cefal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sporini 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III generacije 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06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Streptococcus pneumoniae (senzitivan)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Penicilin G ili ampicilin ili 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cefal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sporini 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III generacije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Vankomicin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1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Streptococcus pneumoniae (rezistentan)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Cefal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sporini </a:t>
                      </a:r>
                      <a:r>
                        <a:rPr kumimoji="0" lang="sr-Latn-R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III generacije + vankomicin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Konsultovati infektologa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933767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95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Бактеријски</a:t>
            </a:r>
            <a:r>
              <a:rPr lang="sl-SI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 </a:t>
            </a:r>
            <a:r>
              <a:rPr lang="sr-Cyrl-CS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менингитиси</a:t>
            </a:r>
            <a:r>
              <a:rPr lang="sl-SI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- </a:t>
            </a:r>
            <a:r>
              <a:rPr lang="sr-Cyrl-CS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т</a:t>
            </a:r>
            <a:r>
              <a:rPr lang="sr-Cyrl-CS" sz="4000" kern="0" dirty="0" smtClean="0">
                <a:solidFill>
                  <a:prstClr val="black"/>
                </a:solidFill>
                <a:latin typeface="Comic Sans MS" pitchFamily="66" charset="0"/>
                <a:cs typeface="Arial"/>
              </a:rPr>
              <a:t>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22573"/>
            <a:ext cx="10515600" cy="4617378"/>
          </a:xfrm>
        </p:spPr>
        <p:txBody>
          <a:bodyPr>
            <a:normAutofit fontScale="92500" lnSpcReduction="20000"/>
          </a:bodyPr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 smtClean="0">
                <a:solidFill>
                  <a:prstClr val="black"/>
                </a:solidFill>
                <a:cs typeface="Arial"/>
              </a:rPr>
              <a:t>Симптоматска</a:t>
            </a:r>
            <a:r>
              <a:rPr lang="sl-SI" sz="2600" kern="0" dirty="0" smtClean="0">
                <a:solidFill>
                  <a:prstClr val="black"/>
                </a:solidFill>
                <a:cs typeface="Arial"/>
              </a:rPr>
              <a:t> </a:t>
            </a:r>
            <a:r>
              <a:rPr lang="sr-Cyrl-CS" sz="2600" kern="0" dirty="0" smtClean="0">
                <a:solidFill>
                  <a:prstClr val="black"/>
                </a:solidFill>
                <a:cs typeface="Arial"/>
              </a:rPr>
              <a:t>терапија: аналгетици, антипиретици, антиеметици, седативи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 smtClean="0">
                <a:solidFill>
                  <a:prstClr val="black"/>
                </a:solidFill>
                <a:cs typeface="Arial"/>
              </a:rPr>
              <a:t>Надокнада течности (парентерално)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 smtClean="0">
                <a:solidFill>
                  <a:prstClr val="black"/>
                </a:solidFill>
                <a:cs typeface="Arial"/>
              </a:rPr>
              <a:t>Регулација ацидобазног статуса и електролитног </a:t>
            </a:r>
            <a:r>
              <a:rPr lang="sr-Cyrl-CS" sz="2600" kern="0" dirty="0" smtClean="0">
                <a:solidFill>
                  <a:prstClr val="black"/>
                </a:solidFill>
                <a:cs typeface="Arial"/>
              </a:rPr>
              <a:t>дисбаланса</a:t>
            </a:r>
            <a:endParaRPr lang="sr-Cyrl-CS" sz="2600" kern="0" dirty="0" smtClean="0">
              <a:solidFill>
                <a:prstClr val="black"/>
              </a:solidFill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r-Cyrl-CS" sz="2600" kern="0" dirty="0">
              <a:solidFill>
                <a:prstClr val="black"/>
              </a:solidFill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>
                <a:solidFill>
                  <a:prstClr val="black"/>
                </a:solidFill>
                <a:cs typeface="Arial"/>
              </a:rPr>
              <a:t>Примена КС терапије (</a:t>
            </a:r>
            <a:r>
              <a:rPr lang="sr-Latn-RS" sz="2600" kern="0" dirty="0">
                <a:solidFill>
                  <a:prstClr val="black"/>
                </a:solidFill>
                <a:cs typeface="Arial"/>
              </a:rPr>
              <a:t>Deksametazon</a:t>
            </a:r>
            <a:r>
              <a:rPr lang="sr-Cyrl-CS" sz="2600" kern="0" dirty="0">
                <a:solidFill>
                  <a:prstClr val="black"/>
                </a:solidFill>
                <a:cs typeface="Arial"/>
              </a:rPr>
              <a:t>)</a:t>
            </a:r>
            <a:r>
              <a:rPr lang="sr-Latn-RS" sz="2600" kern="0" dirty="0">
                <a:solidFill>
                  <a:prstClr val="black"/>
                </a:solidFill>
                <a:cs typeface="Arial"/>
              </a:rPr>
              <a:t> </a:t>
            </a:r>
            <a:r>
              <a:rPr lang="sr-Cyrl-RS" sz="2600" kern="0" dirty="0">
                <a:solidFill>
                  <a:prstClr val="black"/>
                </a:solidFill>
                <a:cs typeface="Arial"/>
              </a:rPr>
              <a:t>пре или упоредо са</a:t>
            </a:r>
            <a:r>
              <a:rPr lang="sr-Latn-RS" sz="2600" kern="0" dirty="0">
                <a:solidFill>
                  <a:prstClr val="black"/>
                </a:solidFill>
                <a:cs typeface="Arial"/>
              </a:rPr>
              <a:t> I </a:t>
            </a:r>
            <a:r>
              <a:rPr lang="sr-Cyrl-RS" sz="2600" kern="0" dirty="0">
                <a:solidFill>
                  <a:prstClr val="black"/>
                </a:solidFill>
                <a:cs typeface="Arial"/>
              </a:rPr>
              <a:t>дозом</a:t>
            </a:r>
            <a:r>
              <a:rPr lang="sr-Latn-RS" sz="2600" kern="0" dirty="0">
                <a:solidFill>
                  <a:prstClr val="black"/>
                </a:solidFill>
                <a:cs typeface="Arial"/>
              </a:rPr>
              <a:t> AB </a:t>
            </a:r>
            <a:r>
              <a:rPr lang="sr-Cyrl-RS" sz="2600" kern="0" dirty="0">
                <a:solidFill>
                  <a:prstClr val="black"/>
                </a:solidFill>
                <a:cs typeface="Arial"/>
              </a:rPr>
              <a:t>и даље </a:t>
            </a:r>
            <a:r>
              <a:rPr lang="sr-Cyrl-RS" sz="2600" kern="0" dirty="0" smtClean="0">
                <a:solidFill>
                  <a:prstClr val="black"/>
                </a:solidFill>
                <a:cs typeface="Arial"/>
              </a:rPr>
              <a:t>током </a:t>
            </a:r>
            <a:r>
              <a:rPr lang="sr-Cyrl-RS" sz="2600" kern="0" dirty="0">
                <a:solidFill>
                  <a:prstClr val="black"/>
                </a:solidFill>
                <a:cs typeface="Arial"/>
              </a:rPr>
              <a:t>2-4 дана-смањује морталитет и последице болести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r-Cyrl-RS" sz="2200" kern="0" dirty="0">
              <a:solidFill>
                <a:prstClr val="black"/>
              </a:solidFill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r-Cyrl-RS" sz="2200" b="1" kern="0" dirty="0">
              <a:cs typeface="Arial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r-Cyrl-RS" sz="2200" b="1" kern="0" dirty="0">
              <a:cs typeface="Arial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200" b="1" kern="0" dirty="0">
                <a:cs typeface="Arial"/>
              </a:rPr>
              <a:t>  </a:t>
            </a:r>
            <a:r>
              <a:rPr lang="sr-Cyrl-RS" sz="2600" b="1" kern="0" dirty="0">
                <a:solidFill>
                  <a:srgbClr val="C00000"/>
                </a:solidFill>
                <a:cs typeface="Arial"/>
              </a:rPr>
              <a:t>Бактеријски менингитис је УРГЕНТНО СТАЊЕ, ако постоји и минимална  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600" b="1" kern="0" dirty="0">
                <a:solidFill>
                  <a:srgbClr val="C00000"/>
                </a:solidFill>
                <a:cs typeface="Arial"/>
              </a:rPr>
              <a:t>  сумња на њега треба ОДМАХ започети лечење без чекања да се </a:t>
            </a:r>
            <a:r>
              <a:rPr lang="sr-Cyrl-RS" sz="2600" b="1" kern="0" dirty="0" smtClean="0">
                <a:solidFill>
                  <a:srgbClr val="C00000"/>
                </a:solidFill>
                <a:cs typeface="Arial"/>
              </a:rPr>
              <a:t>дијагноза</a:t>
            </a:r>
            <a:r>
              <a:rPr lang="sr-Cyrl-RS" sz="2600" b="1" kern="0" dirty="0" smtClean="0">
                <a:solidFill>
                  <a:srgbClr val="C00000"/>
                </a:solidFill>
                <a:cs typeface="Arial"/>
              </a:rPr>
              <a:t> </a:t>
            </a:r>
            <a:endParaRPr lang="sr-Cyrl-RS" sz="2600" b="1" kern="0" dirty="0">
              <a:solidFill>
                <a:srgbClr val="C00000"/>
              </a:solidFill>
              <a:cs typeface="Arial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600" b="1" kern="0" dirty="0">
                <a:solidFill>
                  <a:srgbClr val="C00000"/>
                </a:solidFill>
                <a:cs typeface="Arial"/>
              </a:rPr>
              <a:t>  потврди ЛП!!!</a:t>
            </a:r>
            <a:endParaRPr lang="en-US" sz="2600" b="1" kern="0" dirty="0">
              <a:solidFill>
                <a:srgbClr val="C00000"/>
              </a:solidFill>
              <a:cs typeface="Arial"/>
            </a:endParaRPr>
          </a:p>
          <a:p>
            <a:pPr marL="0" lvl="0" indent="0">
              <a:buNone/>
            </a:pPr>
            <a:r>
              <a:rPr lang="sr-Latn-RS" sz="2400" dirty="0">
                <a:solidFill>
                  <a:prstClr val="black"/>
                </a:solidFill>
              </a:rPr>
              <a:t>  </a:t>
            </a: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16978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1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4000" kern="0" dirty="0" smtClean="0">
                <a:solidFill>
                  <a:prstClr val="black"/>
                </a:solidFill>
                <a:latin typeface="Comic Sans MS" pitchFamily="66" charset="0"/>
                <a:cs typeface="Arial"/>
              </a:rPr>
              <a:t>Субакутни бактеријски</a:t>
            </a:r>
            <a:r>
              <a:rPr lang="sl-SI" sz="4000" kern="0" dirty="0" smtClean="0">
                <a:solidFill>
                  <a:prstClr val="black"/>
                </a:solidFill>
                <a:latin typeface="Comic Sans MS" pitchFamily="66" charset="0"/>
                <a:cs typeface="Arial"/>
              </a:rPr>
              <a:t> </a:t>
            </a:r>
            <a:r>
              <a:rPr lang="sr-Cyrl-CS" sz="4000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менингитиси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sr-Cyrl-RS" dirty="0" smtClean="0"/>
              <a:t>Туберкулозни (</a:t>
            </a:r>
            <a:r>
              <a:rPr lang="sr-Latn-RS" dirty="0" smtClean="0"/>
              <a:t>TBC</a:t>
            </a:r>
            <a:r>
              <a:rPr lang="sr-Cyrl-RS" dirty="0" smtClean="0"/>
              <a:t>) менингитис је субакутна или хронична инфекција можданица, некада и можданог паренхима (менингоенцефалитис)</a:t>
            </a:r>
          </a:p>
          <a:p>
            <a:pPr marL="0" indent="0">
              <a:buNone/>
            </a:pPr>
            <a:endParaRPr lang="sr-Cyrl-RS" dirty="0" smtClean="0"/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Latn-CS" sz="2400" b="1" kern="0" dirty="0" smtClean="0">
                <a:solidFill>
                  <a:srgbClr val="C00000"/>
                </a:solidFill>
              </a:rPr>
              <a:t>MYCOBACTERIUM </a:t>
            </a:r>
            <a:r>
              <a:rPr lang="sr-Latn-CS" sz="2400" b="1" kern="0" dirty="0">
                <a:solidFill>
                  <a:srgbClr val="C00000"/>
                </a:solidFill>
              </a:rPr>
              <a:t>TUBERCULOSAE </a:t>
            </a:r>
            <a:r>
              <a:rPr lang="sr-Latn-CS" sz="2400" kern="0" dirty="0" smtClean="0"/>
              <a:t>(</a:t>
            </a:r>
            <a:r>
              <a:rPr lang="sr-Cyrl-RS" sz="2400" kern="0" dirty="0" smtClean="0"/>
              <a:t>хумани тип</a:t>
            </a:r>
            <a:r>
              <a:rPr lang="sr-Latn-CS" sz="2400" kern="0" dirty="0" smtClean="0"/>
              <a:t>)</a:t>
            </a:r>
            <a:endParaRPr lang="sr-Cyrl-RS" sz="2400" kern="0" dirty="0" smtClean="0"/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sr-Cyrl-RS" sz="2400" b="1" kern="0" dirty="0" smtClean="0">
              <a:solidFill>
                <a:srgbClr val="C00000"/>
              </a:solidFill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Cyrl-RS" sz="2400" b="1" kern="0" dirty="0" smtClean="0"/>
              <a:t>Секундарна инфекција</a:t>
            </a:r>
            <a:r>
              <a:rPr lang="sr-Latn-CS" sz="2400" b="1" kern="0" dirty="0" smtClean="0"/>
              <a:t> </a:t>
            </a:r>
            <a:r>
              <a:rPr lang="sr-Latn-CS" sz="2400" kern="0" dirty="0" smtClean="0"/>
              <a:t>(</a:t>
            </a:r>
            <a:r>
              <a:rPr lang="sr-Cyrl-RS" sz="2400" kern="0" dirty="0" smtClean="0"/>
              <a:t>код особа са примарном плућном ТБЦ</a:t>
            </a:r>
            <a:r>
              <a:rPr lang="sr-Latn-CS" sz="2400" kern="0" dirty="0" smtClean="0"/>
              <a:t>, </a:t>
            </a:r>
            <a:r>
              <a:rPr lang="sr-Cyrl-RS" sz="2400" kern="0" dirty="0" smtClean="0"/>
              <a:t>ТБЦ</a:t>
            </a:r>
            <a:r>
              <a:rPr lang="sr-Latn-CS" sz="2400" kern="0" dirty="0" smtClean="0"/>
              <a:t> </a:t>
            </a:r>
            <a:r>
              <a:rPr lang="sr-Cyrl-RS" sz="2400" kern="0" dirty="0" smtClean="0"/>
              <a:t>генито-уринарног тракта</a:t>
            </a:r>
            <a:r>
              <a:rPr lang="sr-Latn-CS" sz="2400" kern="0" dirty="0" smtClean="0"/>
              <a:t>)</a:t>
            </a:r>
            <a:endParaRPr lang="sr-Cyrl-RS" sz="2400" kern="0" dirty="0" smtClean="0"/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en-US" sz="2400" b="1" kern="0" dirty="0"/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Cyrl-RS" sz="2400" b="1" kern="0" dirty="0" smtClean="0"/>
              <a:t>Стања снижене отпорности</a:t>
            </a:r>
            <a:r>
              <a:rPr lang="sr-Latn-CS" sz="2400" b="1" kern="0" dirty="0" smtClean="0"/>
              <a:t> </a:t>
            </a:r>
            <a:endParaRPr lang="sr-Latn-CS" sz="2400" b="1" kern="0" dirty="0"/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Font typeface="Arial" charset="0"/>
              <a:buChar char="►"/>
              <a:defRPr/>
            </a:pPr>
            <a:endParaRPr lang="en-US" sz="2400" b="1" kern="0" dirty="0"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425" y="5114925"/>
            <a:ext cx="54535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Инфекције ЦНС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91" y="2575022"/>
            <a:ext cx="10515600" cy="4351338"/>
          </a:xfrm>
        </p:spPr>
        <p:txBody>
          <a:bodyPr/>
          <a:lstStyle/>
          <a:p>
            <a:r>
              <a:rPr lang="sr-Cyrl-RS" dirty="0" smtClean="0"/>
              <a:t>Вируси</a:t>
            </a:r>
          </a:p>
          <a:p>
            <a:r>
              <a:rPr lang="sr-Cyrl-RS" dirty="0" smtClean="0"/>
              <a:t>Бактерије</a:t>
            </a:r>
          </a:p>
          <a:p>
            <a:r>
              <a:rPr lang="sr-Cyrl-RS" dirty="0" smtClean="0"/>
              <a:t>Гљивице</a:t>
            </a:r>
          </a:p>
          <a:p>
            <a:r>
              <a:rPr lang="sr-Cyrl-RS" dirty="0" smtClean="0"/>
              <a:t>Протозое</a:t>
            </a:r>
          </a:p>
          <a:p>
            <a:r>
              <a:rPr lang="sr-Cyrl-RS" dirty="0" smtClean="0"/>
              <a:t>Други паразити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80403" y="1434904"/>
            <a:ext cx="10641037" cy="42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786" y="1995681"/>
            <a:ext cx="5712654" cy="412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4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latin typeface="Comic Sans MS" pitchFamily="66" charset="0"/>
                <a:cs typeface="Arial"/>
              </a:rPr>
              <a:t>Туберкулозни</a:t>
            </a:r>
            <a:r>
              <a:rPr lang="sl-SI" kern="0" dirty="0"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latin typeface="Comic Sans MS" pitchFamily="66" charset="0"/>
                <a:cs typeface="Arial"/>
              </a:rPr>
              <a:t>менингитис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8990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>
                <a:cs typeface="Arial"/>
              </a:rPr>
              <a:t>Прати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туберкулозну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бактериемију</a:t>
            </a:r>
            <a:endParaRPr lang="sl-SI" sz="2600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 smtClean="0">
                <a:cs typeface="Arial"/>
              </a:rPr>
              <a:t>Запаљенски ексудат на бази лобање опструира ликворске путеве и притиска на КН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600" kern="0" dirty="0" smtClean="0">
                <a:cs typeface="Arial"/>
              </a:rPr>
              <a:t>Грануломатозни процес може бити веома изражен и доводи до стварања туберкулозних</a:t>
            </a:r>
            <a:r>
              <a:rPr lang="sl-SI" sz="2600" kern="0" dirty="0" smtClean="0">
                <a:cs typeface="Arial"/>
              </a:rPr>
              <a:t> </a:t>
            </a:r>
            <a:r>
              <a:rPr lang="sr-Cyrl-CS" sz="2600" kern="0" dirty="0" smtClean="0">
                <a:cs typeface="Arial"/>
              </a:rPr>
              <a:t>фокуса у</a:t>
            </a:r>
            <a:r>
              <a:rPr lang="sl-SI" sz="2600" kern="0" dirty="0" smtClean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мозгу</a:t>
            </a:r>
            <a:r>
              <a:rPr lang="sl-SI" sz="2600" kern="0" dirty="0">
                <a:cs typeface="Arial"/>
              </a:rPr>
              <a:t>, </a:t>
            </a:r>
            <a:r>
              <a:rPr lang="sr-Cyrl-CS" sz="2600" kern="0" dirty="0">
                <a:cs typeface="Arial"/>
              </a:rPr>
              <a:t>кичменој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мождини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или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 smtClean="0">
                <a:cs typeface="Arial"/>
              </a:rPr>
              <a:t>менингеама (делују као експанзивна лезија)</a:t>
            </a:r>
            <a:endParaRPr lang="sl-SI" sz="2600" kern="0" dirty="0">
              <a:cs typeface="Arial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en-US" sz="2600" kern="0" dirty="0">
                <a:cs typeface="Arial"/>
              </a:rPr>
              <a:t>↓</a:t>
            </a:r>
            <a:endParaRPr lang="sl-SI" sz="2600" kern="0" dirty="0">
              <a:cs typeface="Arial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CS" sz="2600" kern="0" dirty="0">
                <a:cs typeface="Arial"/>
              </a:rPr>
              <a:t>Раст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фокуса</a:t>
            </a:r>
            <a:r>
              <a:rPr lang="sl-SI" sz="2600" kern="0" dirty="0">
                <a:cs typeface="Arial"/>
              </a:rPr>
              <a:t>- </a:t>
            </a:r>
            <a:r>
              <a:rPr lang="sr-Cyrl-CS" sz="2600" kern="0" dirty="0">
                <a:cs typeface="Arial"/>
              </a:rPr>
              <a:t>туберкуломи</a:t>
            </a:r>
            <a:r>
              <a:rPr lang="sl-SI" sz="2600" kern="0" dirty="0">
                <a:cs typeface="Arial"/>
              </a:rPr>
              <a:t>- </a:t>
            </a:r>
            <a:r>
              <a:rPr lang="sr-Cyrl-CS" sz="2600" kern="0" dirty="0">
                <a:cs typeface="Arial"/>
              </a:rPr>
              <a:t>руптура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у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субарахноидни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простор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или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коморни</a:t>
            </a:r>
            <a:r>
              <a:rPr lang="sl-SI" sz="2600" kern="0" dirty="0">
                <a:cs typeface="Arial"/>
              </a:rPr>
              <a:t> </a:t>
            </a:r>
            <a:r>
              <a:rPr lang="sr-Cyrl-CS" sz="2600" kern="0" dirty="0">
                <a:cs typeface="Arial"/>
              </a:rPr>
              <a:t>систем</a:t>
            </a:r>
            <a:endParaRPr lang="sl-SI" sz="2600" kern="0" dirty="0">
              <a:cs typeface="Arial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en-US" sz="2600" kern="0" dirty="0">
                <a:cs typeface="Arial"/>
              </a:rPr>
              <a:t>↓</a:t>
            </a:r>
            <a:endParaRPr lang="sl-SI" sz="2600" kern="0" dirty="0">
              <a:cs typeface="Arial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CS" sz="2600" kern="0" dirty="0" smtClean="0">
                <a:cs typeface="Arial"/>
              </a:rPr>
              <a:t>Менингитис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CS" sz="2600" kern="0" dirty="0" smtClean="0">
                <a:cs typeface="Arial"/>
              </a:rPr>
              <a:t>Запаљенски процес унутар субарахноидалног простора-облитерантни васкулитис-мултиинфаркти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r-Cyrl-CS" sz="2400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en-US" sz="2400" kern="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91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Туберкулозни</a:t>
            </a:r>
            <a:r>
              <a:rPr lang="sl-SI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менингитис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7363" y="2506662"/>
            <a:ext cx="10515600" cy="4351338"/>
          </a:xfrm>
        </p:spPr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b="1" kern="0" dirty="0" smtClean="0">
                <a:solidFill>
                  <a:srgbClr val="C00000"/>
                </a:solidFill>
                <a:latin typeface="Tahoma"/>
              </a:rPr>
              <a:t>     Патоанатомкси: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b="1" kern="0" dirty="0">
                <a:solidFill>
                  <a:srgbClr val="A3C145"/>
                </a:solidFill>
                <a:latin typeface="Tahoma"/>
              </a:rPr>
              <a:t> </a:t>
            </a:r>
            <a:r>
              <a:rPr lang="sr-Cyrl-RS" sz="2000" b="1" kern="0" dirty="0" smtClean="0">
                <a:solidFill>
                  <a:srgbClr val="A3C145"/>
                </a:solidFill>
                <a:latin typeface="Tahoma"/>
              </a:rPr>
              <a:t>    </a:t>
            </a:r>
            <a:r>
              <a:rPr lang="sr-Cyrl-RS" sz="2000" kern="0" dirty="0" smtClean="0">
                <a:latin typeface="Tahoma"/>
              </a:rPr>
              <a:t>бели чворићи на конвекситету,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kern="0" dirty="0">
                <a:latin typeface="Tahoma"/>
              </a:rPr>
              <a:t> </a:t>
            </a:r>
            <a:r>
              <a:rPr lang="sr-Cyrl-RS" sz="2000" kern="0" dirty="0" smtClean="0">
                <a:latin typeface="Tahoma"/>
              </a:rPr>
              <a:t>    бази мозга, желатинозни ексудат у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kern="0" dirty="0" smtClean="0">
                <a:latin typeface="Tahoma"/>
              </a:rPr>
              <a:t>     субарахноидалном простору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kern="0" dirty="0" smtClean="0">
                <a:latin typeface="Tahoma"/>
              </a:rPr>
              <a:t>     (посебно на бази мозга)</a:t>
            </a:r>
            <a:r>
              <a:rPr lang="sr-Latn-CS" sz="2000" kern="0" dirty="0" smtClean="0">
                <a:latin typeface="Tahoma"/>
              </a:rPr>
              <a:t>,</a:t>
            </a:r>
            <a:endParaRPr lang="sr-Cyrl-RS" sz="2000" kern="0" dirty="0" smtClean="0">
              <a:latin typeface="Tahoma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kern="0" dirty="0" smtClean="0">
                <a:latin typeface="Tahoma"/>
              </a:rPr>
              <a:t>     затвара </a:t>
            </a:r>
            <a:r>
              <a:rPr lang="sr-Latn-CS" sz="2000" kern="0" dirty="0" smtClean="0">
                <a:latin typeface="Tahoma"/>
              </a:rPr>
              <a:t>Lushckine </a:t>
            </a:r>
            <a:r>
              <a:rPr lang="sr-Latn-CS" sz="2000" kern="0" dirty="0">
                <a:latin typeface="Tahoma"/>
              </a:rPr>
              <a:t>i Magendijev </a:t>
            </a:r>
            <a:endParaRPr lang="sr-Cyrl-RS" sz="2000" kern="0" dirty="0">
              <a:latin typeface="Tahoma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r>
              <a:rPr lang="sr-Cyrl-RS" sz="2000" kern="0" dirty="0" smtClean="0">
                <a:latin typeface="Tahoma"/>
              </a:rPr>
              <a:t>     отвор</a:t>
            </a:r>
            <a:r>
              <a:rPr lang="sr-Latn-CS" sz="2000" kern="0" dirty="0" smtClean="0">
                <a:latin typeface="Tahoma"/>
              </a:rPr>
              <a:t>.</a:t>
            </a:r>
            <a:endParaRPr lang="sr-Latn-CS" sz="2000" kern="0" dirty="0">
              <a:latin typeface="Tahoma"/>
            </a:endParaRPr>
          </a:p>
          <a:p>
            <a:endParaRPr lang="en-US" dirty="0"/>
          </a:p>
        </p:txBody>
      </p:sp>
      <p:pic>
        <p:nvPicPr>
          <p:cNvPr id="4" name="Picture 4" descr="MVC-558x"/>
          <p:cNvPicPr>
            <a:picLocks noChangeAspect="1" noChangeArrowheads="1"/>
          </p:cNvPicPr>
          <p:nvPr/>
        </p:nvPicPr>
        <p:blipFill>
          <a:blip r:embed="rId2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616" y="1690688"/>
            <a:ext cx="6211166" cy="4849091"/>
          </a:xfrm>
          <a:prstGeom prst="rect">
            <a:avLst/>
          </a:prstGeom>
          <a:noFill/>
          <a:ln w="9525">
            <a:solidFill>
              <a:srgbClr val="06DE3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78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Туберкулозни менингитис-симптоми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35115"/>
            <a:ext cx="10515600" cy="4351338"/>
          </a:xfrm>
        </p:spPr>
        <p:txBody>
          <a:bodyPr>
            <a:normAutofit lnSpcReduction="10000"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b="1" kern="0" dirty="0">
                <a:cs typeface="Arial"/>
              </a:rPr>
              <a:t>Неспецифичан</a:t>
            </a:r>
            <a:r>
              <a:rPr lang="sl-SI" b="1" kern="0" dirty="0">
                <a:cs typeface="Arial"/>
              </a:rPr>
              <a:t> </a:t>
            </a:r>
            <a:r>
              <a:rPr lang="sr-Cyrl-CS" b="1" kern="0" dirty="0" smtClean="0">
                <a:cs typeface="Arial"/>
              </a:rPr>
              <a:t>почетак (продромални период)</a:t>
            </a:r>
            <a:endParaRPr lang="sl-SI" b="1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- </a:t>
            </a:r>
            <a:r>
              <a:rPr lang="sr-Cyrl-CS" kern="0" dirty="0">
                <a:cs typeface="Arial"/>
              </a:rPr>
              <a:t>малаксалост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- </a:t>
            </a:r>
            <a:r>
              <a:rPr lang="sr-Cyrl-CS" kern="0" dirty="0">
                <a:cs typeface="Arial"/>
              </a:rPr>
              <a:t>фебрилност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- </a:t>
            </a:r>
            <a:r>
              <a:rPr lang="sr-Cyrl-CS" kern="0" dirty="0">
                <a:cs typeface="Arial"/>
              </a:rPr>
              <a:t>бол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у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 smtClean="0">
                <a:cs typeface="Arial"/>
              </a:rPr>
              <a:t>мишићима, стомаку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- </a:t>
            </a:r>
            <a:r>
              <a:rPr lang="sr-Cyrl-CS" kern="0" dirty="0" smtClean="0">
                <a:cs typeface="Arial"/>
              </a:rPr>
              <a:t>главобоља, раздражљивост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b="1" kern="0" dirty="0">
                <a:cs typeface="Arial"/>
              </a:rPr>
              <a:t>Типични</a:t>
            </a:r>
            <a:r>
              <a:rPr lang="sl-SI" b="1" kern="0" dirty="0">
                <a:cs typeface="Arial"/>
              </a:rPr>
              <a:t> </a:t>
            </a:r>
            <a:r>
              <a:rPr lang="sr-Cyrl-CS" b="1" kern="0" dirty="0">
                <a:cs typeface="Arial"/>
              </a:rPr>
              <a:t>знаци</a:t>
            </a:r>
            <a:endParaRPr lang="sl-SI" b="1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- </a:t>
            </a:r>
            <a:r>
              <a:rPr lang="sr-Cyrl-CS" kern="0" dirty="0">
                <a:cs typeface="Arial"/>
              </a:rPr>
              <a:t>интензивна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главобоља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- </a:t>
            </a:r>
            <a:r>
              <a:rPr lang="sr-Cyrl-CS" kern="0" dirty="0">
                <a:cs typeface="Arial"/>
              </a:rPr>
              <a:t>укрућен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врат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- </a:t>
            </a:r>
            <a:r>
              <a:rPr lang="sr-Cyrl-CS" kern="0" dirty="0">
                <a:cs typeface="Arial"/>
              </a:rPr>
              <a:t>помућена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свест</a:t>
            </a:r>
            <a:r>
              <a:rPr lang="sl-SI" kern="0" dirty="0">
                <a:cs typeface="Arial"/>
              </a:rPr>
              <a:t> 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31045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00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ТБЦ менингитис-клинички</a:t>
            </a:r>
            <a:r>
              <a:rPr lang="sl-SI" kern="0" dirty="0" smtClean="0"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latin typeface="Comic Sans MS" pitchFamily="66" charset="0"/>
                <a:cs typeface="Arial"/>
              </a:rPr>
              <a:t>знаци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986" y="2409509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Поремећај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свести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ретко</a:t>
            </a: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Укочен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врат</a:t>
            </a: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Менингеални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знаци</a:t>
            </a: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Фокални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неуролошки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знаци</a:t>
            </a:r>
            <a:r>
              <a:rPr lang="sl-SI" kern="0" dirty="0">
                <a:cs typeface="Arial"/>
              </a:rPr>
              <a:t> – </a:t>
            </a:r>
            <a:r>
              <a:rPr lang="sr-Cyrl-CS" kern="0" dirty="0">
                <a:cs typeface="Arial"/>
              </a:rPr>
              <a:t>кранијални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нерви</a:t>
            </a:r>
            <a:r>
              <a:rPr lang="sl-SI" kern="0" dirty="0">
                <a:cs typeface="Arial"/>
              </a:rPr>
              <a:t>, </a:t>
            </a:r>
            <a:r>
              <a:rPr lang="sr-Cyrl-CS" kern="0" dirty="0">
                <a:cs typeface="Arial"/>
              </a:rPr>
              <a:t>хемиплегија</a:t>
            </a:r>
            <a:r>
              <a:rPr lang="sl-SI" kern="0" dirty="0">
                <a:cs typeface="Arial"/>
              </a:rPr>
              <a:t>, </a:t>
            </a:r>
            <a:r>
              <a:rPr lang="sr-Cyrl-CS" kern="0" dirty="0" smtClean="0">
                <a:cs typeface="Arial"/>
              </a:rPr>
              <a:t>параплегија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 smtClean="0">
                <a:cs typeface="Arial"/>
              </a:rPr>
              <a:t>Епилептички напади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94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solidFill>
                  <a:prstClr val="black"/>
                </a:solidFill>
                <a:latin typeface="Comic Sans MS" pitchFamily="66" charset="0"/>
                <a:cs typeface="Arial"/>
              </a:rPr>
              <a:t>ТБЦ менингитис-дијагностика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4775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sz="3600" dirty="0" smtClean="0">
                <a:solidFill>
                  <a:srgbClr val="C00000"/>
                </a:solidFill>
              </a:rPr>
              <a:t>ЛИКВОР</a:t>
            </a:r>
            <a:r>
              <a:rPr lang="sr-Latn-CS" sz="3600" dirty="0" smtClean="0">
                <a:solidFill>
                  <a:srgbClr val="C00000"/>
                </a:solidFill>
              </a:rPr>
              <a:t>- </a:t>
            </a:r>
            <a:r>
              <a:rPr lang="sr-Cyrl-RS" sz="3600" dirty="0" smtClean="0"/>
              <a:t>бистар, безбојан: лимфоцитна плеоцитоза</a:t>
            </a:r>
            <a:r>
              <a:rPr lang="sr-Latn-CS" sz="3600" dirty="0" smtClean="0"/>
              <a:t>, </a:t>
            </a:r>
            <a:endParaRPr lang="sr-Cyrl-RS" sz="3600" dirty="0" smtClean="0"/>
          </a:p>
          <a:p>
            <a:pPr marL="0" indent="0">
              <a:buNone/>
              <a:defRPr/>
            </a:pPr>
            <a:r>
              <a:rPr lang="sr-Cyrl-RS" sz="3600" dirty="0" smtClean="0"/>
              <a:t>                                   </a:t>
            </a:r>
            <a:r>
              <a:rPr lang="en-US" sz="3600" dirty="0" smtClean="0"/>
              <a:t>                    </a:t>
            </a:r>
            <a:r>
              <a:rPr lang="sr-Cyrl-RS" sz="3600" dirty="0" smtClean="0"/>
              <a:t>изражена </a:t>
            </a:r>
            <a:r>
              <a:rPr lang="sr-Cyrl-RS" sz="3600" dirty="0" smtClean="0"/>
              <a:t>протеинорахија</a:t>
            </a:r>
          </a:p>
          <a:p>
            <a:pPr marL="0" indent="0">
              <a:buNone/>
              <a:defRPr/>
            </a:pPr>
            <a:r>
              <a:rPr lang="sr-Cyrl-RS" sz="3600" dirty="0">
                <a:solidFill>
                  <a:schemeClr val="tx2"/>
                </a:solidFill>
              </a:rPr>
              <a:t> </a:t>
            </a:r>
            <a:r>
              <a:rPr lang="sr-Cyrl-RS" sz="3600" dirty="0" smtClean="0">
                <a:solidFill>
                  <a:schemeClr val="tx2"/>
                </a:solidFill>
              </a:rPr>
              <a:t>                                </a:t>
            </a:r>
            <a:r>
              <a:rPr lang="en-US" sz="3600" dirty="0" smtClean="0">
                <a:solidFill>
                  <a:schemeClr val="tx2"/>
                </a:solidFill>
              </a:rPr>
              <a:t>                    </a:t>
            </a:r>
            <a:r>
              <a:rPr lang="sr-Cyrl-RS" sz="3600" dirty="0" smtClean="0">
                <a:solidFill>
                  <a:schemeClr val="tx2"/>
                </a:solidFill>
              </a:rPr>
              <a:t>  </a:t>
            </a:r>
            <a:r>
              <a:rPr lang="sr-Cyrl-RS" sz="3600" b="1" dirty="0" smtClean="0">
                <a:solidFill>
                  <a:srgbClr val="C00000"/>
                </a:solidFill>
              </a:rPr>
              <a:t>хипогликорахија</a:t>
            </a:r>
            <a:endParaRPr lang="sr-Latn-CS" sz="3600" b="1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sr-Cyrl-RS" sz="3600" dirty="0" smtClean="0"/>
              <a:t>                                 </a:t>
            </a:r>
            <a:r>
              <a:rPr lang="en-US" sz="3600" dirty="0" smtClean="0"/>
              <a:t>                    </a:t>
            </a:r>
            <a:r>
              <a:rPr lang="sr-Cyrl-RS" sz="3600" dirty="0" smtClean="0"/>
              <a:t>  </a:t>
            </a:r>
            <a:r>
              <a:rPr lang="sr-Cyrl-RS" sz="3600" dirty="0" smtClean="0"/>
              <a:t>култура ликвора</a:t>
            </a:r>
            <a:r>
              <a:rPr lang="sr-Latn-CS" sz="3600" dirty="0" smtClean="0"/>
              <a:t> </a:t>
            </a:r>
            <a:r>
              <a:rPr lang="sr-Latn-CS" sz="3600" dirty="0"/>
              <a:t>(Lowenstein</a:t>
            </a:r>
            <a:r>
              <a:rPr lang="sr-Latn-CS" sz="3600" dirty="0" smtClean="0"/>
              <a:t>)</a:t>
            </a:r>
            <a:endParaRPr lang="sr-Cyrl-RS" sz="3600" dirty="0" smtClean="0"/>
          </a:p>
          <a:p>
            <a:pPr>
              <a:buClr>
                <a:srgbClr val="C00000"/>
              </a:buClr>
              <a:defRPr/>
            </a:pPr>
            <a:r>
              <a:rPr lang="sr-Cyrl-CS" sz="3600" kern="0" dirty="0" smtClean="0">
                <a:solidFill>
                  <a:prstClr val="black"/>
                </a:solidFill>
                <a:cs typeface="Arial"/>
              </a:rPr>
              <a:t>Туберкулински</a:t>
            </a:r>
            <a:r>
              <a:rPr lang="sl-SI" sz="3600" kern="0" dirty="0" smtClean="0">
                <a:solidFill>
                  <a:prstClr val="black"/>
                </a:solidFill>
                <a:cs typeface="Arial"/>
              </a:rPr>
              <a:t> </a:t>
            </a:r>
            <a:r>
              <a:rPr lang="sr-Cyrl-CS" sz="3600" kern="0" dirty="0">
                <a:solidFill>
                  <a:prstClr val="black"/>
                </a:solidFill>
                <a:cs typeface="Arial"/>
              </a:rPr>
              <a:t>кожни</a:t>
            </a:r>
            <a:r>
              <a:rPr lang="sl-SI" sz="3600" kern="0" dirty="0">
                <a:solidFill>
                  <a:prstClr val="black"/>
                </a:solidFill>
                <a:cs typeface="Arial"/>
              </a:rPr>
              <a:t> </a:t>
            </a:r>
            <a:r>
              <a:rPr lang="sr-Cyrl-CS" sz="3600" kern="0" dirty="0" smtClean="0">
                <a:solidFill>
                  <a:prstClr val="black"/>
                </a:solidFill>
                <a:cs typeface="Arial"/>
              </a:rPr>
              <a:t>тест</a:t>
            </a:r>
          </a:p>
          <a:p>
            <a:pPr marL="0" indent="0">
              <a:buNone/>
              <a:defRPr/>
            </a:pPr>
            <a:endParaRPr lang="sr-Cyrl-CS" sz="3600" kern="0" dirty="0">
              <a:solidFill>
                <a:prstClr val="black"/>
              </a:solidFill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3600" kern="0" dirty="0">
                <a:solidFill>
                  <a:prstClr val="black"/>
                </a:solidFill>
                <a:cs typeface="Arial"/>
              </a:rPr>
              <a:t>РТГ</a:t>
            </a:r>
            <a:r>
              <a:rPr lang="sl-SI" sz="3600" kern="0" dirty="0">
                <a:solidFill>
                  <a:prstClr val="black"/>
                </a:solidFill>
                <a:cs typeface="Arial"/>
              </a:rPr>
              <a:t> </a:t>
            </a:r>
            <a:r>
              <a:rPr lang="sr-Cyrl-CS" sz="3600" kern="0" dirty="0">
                <a:solidFill>
                  <a:prstClr val="black"/>
                </a:solidFill>
                <a:cs typeface="Arial"/>
              </a:rPr>
              <a:t>плућа</a:t>
            </a:r>
            <a:r>
              <a:rPr lang="sl-SI" sz="3600" kern="0" dirty="0">
                <a:solidFill>
                  <a:prstClr val="black"/>
                </a:solidFill>
                <a:cs typeface="Arial"/>
              </a:rPr>
              <a:t> </a:t>
            </a:r>
            <a:endParaRPr lang="sr-Cyrl-RS" sz="3600" kern="0" dirty="0" smtClean="0">
              <a:solidFill>
                <a:prstClr val="black"/>
              </a:solidFill>
              <a:cs typeface="Arial"/>
            </a:endParaRP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r-Cyrl-RS" sz="3600" kern="0" dirty="0" smtClean="0">
              <a:solidFill>
                <a:prstClr val="black"/>
              </a:solidFill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3600" kern="0" dirty="0" smtClean="0">
                <a:solidFill>
                  <a:prstClr val="black"/>
                </a:solidFill>
                <a:cs typeface="Arial"/>
              </a:rPr>
              <a:t>МР мозга-задебљање можданица, посебно на бази, хидроцефалус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r-Cyrl-CS" sz="3600" kern="0" dirty="0" smtClean="0">
              <a:solidFill>
                <a:prstClr val="black"/>
              </a:solidFill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RS" sz="3600" kern="0" dirty="0" smtClean="0">
                <a:solidFill>
                  <a:prstClr val="black"/>
                </a:solidFill>
                <a:cs typeface="Arial"/>
              </a:rPr>
              <a:t>Лабораторијске анализе крви, урина</a:t>
            </a:r>
            <a:endParaRPr lang="sl-SI" sz="3600" kern="0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  <a:defRPr/>
            </a:pPr>
            <a:endParaRPr lang="en-US" b="1" dirty="0"/>
          </a:p>
          <a:p>
            <a:pPr marL="0" indent="0">
              <a:buNone/>
              <a:defRPr/>
            </a:pPr>
            <a:endParaRPr lang="sr-Latn-CS" b="1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06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ТБЦ менингитис-терапија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sr-Latn-CS" sz="3200" b="1" kern="0" dirty="0">
              <a:solidFill>
                <a:srgbClr val="A3C14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Cyrl-RS" sz="3000" b="1" kern="0" dirty="0" smtClean="0"/>
              <a:t>Антитуберкулотици</a:t>
            </a:r>
            <a:r>
              <a:rPr lang="sr-Latn-CS" sz="3000" kern="0" dirty="0" smtClean="0"/>
              <a:t>: </a:t>
            </a:r>
            <a:r>
              <a:rPr lang="sr-Cyrl-RS" sz="3000" kern="0" dirty="0" smtClean="0"/>
              <a:t>комбинација више лекова (</a:t>
            </a:r>
            <a:r>
              <a:rPr lang="sr-Cyrl-RS" sz="3000" kern="0" dirty="0" smtClean="0">
                <a:solidFill>
                  <a:srgbClr val="C00000"/>
                </a:solidFill>
              </a:rPr>
              <a:t>изониазид</a:t>
            </a:r>
            <a:r>
              <a:rPr lang="sr-Latn-CS" sz="3000" kern="0" dirty="0" smtClean="0">
                <a:solidFill>
                  <a:srgbClr val="C00000"/>
                </a:solidFill>
              </a:rPr>
              <a:t>, </a:t>
            </a:r>
            <a:r>
              <a:rPr lang="sr-Cyrl-RS" sz="3000" kern="0" dirty="0" smtClean="0">
                <a:solidFill>
                  <a:srgbClr val="C00000"/>
                </a:solidFill>
              </a:rPr>
              <a:t>рифампицин</a:t>
            </a:r>
            <a:r>
              <a:rPr lang="sr-Latn-CS" sz="3000" kern="0" dirty="0" smtClean="0">
                <a:solidFill>
                  <a:srgbClr val="C00000"/>
                </a:solidFill>
              </a:rPr>
              <a:t>, </a:t>
            </a:r>
            <a:r>
              <a:rPr lang="sr-Cyrl-RS" sz="3000" kern="0" dirty="0" smtClean="0">
                <a:solidFill>
                  <a:srgbClr val="C00000"/>
                </a:solidFill>
              </a:rPr>
              <a:t>пиразинамид</a:t>
            </a:r>
            <a:r>
              <a:rPr lang="sr-Latn-CS" sz="3000" kern="0" dirty="0" smtClean="0">
                <a:solidFill>
                  <a:srgbClr val="C00000"/>
                </a:solidFill>
              </a:rPr>
              <a:t>, </a:t>
            </a:r>
            <a:r>
              <a:rPr lang="sr-Cyrl-RS" sz="3000" kern="0" dirty="0" smtClean="0">
                <a:solidFill>
                  <a:srgbClr val="C00000"/>
                </a:solidFill>
              </a:rPr>
              <a:t>етамбутол</a:t>
            </a:r>
            <a:r>
              <a:rPr lang="sr-Latn-CS" sz="3000" kern="0" dirty="0" smtClean="0">
                <a:solidFill>
                  <a:srgbClr val="C00000"/>
                </a:solidFill>
              </a:rPr>
              <a:t>,</a:t>
            </a:r>
            <a:r>
              <a:rPr lang="sr-Cyrl-RS" sz="3000" kern="0" dirty="0" smtClean="0">
                <a:solidFill>
                  <a:srgbClr val="C00000"/>
                </a:solidFill>
              </a:rPr>
              <a:t> стрептомицин</a:t>
            </a:r>
            <a:r>
              <a:rPr lang="sr-Latn-CS" sz="3000" kern="0" dirty="0" smtClean="0"/>
              <a:t>) </a:t>
            </a:r>
            <a:endParaRPr lang="sr-Cyrl-RS" sz="3000" kern="0" dirty="0" smtClean="0"/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sr-Latn-CS" sz="3000" kern="0" dirty="0" smtClean="0"/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Latn-CS" sz="3000" kern="0" dirty="0" smtClean="0"/>
              <a:t>9-12 </a:t>
            </a:r>
            <a:r>
              <a:rPr lang="sr-Cyrl-RS" sz="3000" kern="0" dirty="0" smtClean="0"/>
              <a:t>месеци (18-24)</a:t>
            </a: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sr-Cyrl-RS" sz="3000" kern="0" dirty="0" smtClean="0"/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sr-Cyrl-RS" sz="3000" b="1" kern="0" dirty="0" smtClean="0"/>
              <a:t>Раније врло лоша прогноза </a:t>
            </a:r>
            <a:r>
              <a:rPr lang="sr-Cyrl-RS" sz="3000" kern="0" dirty="0" smtClean="0"/>
              <a:t>(летални исход после 3 недеље), </a:t>
            </a:r>
            <a:r>
              <a:rPr lang="sr-Cyrl-RS" sz="3000" b="1" kern="0" dirty="0" smtClean="0"/>
              <a:t>у ери туберкулостатика, лечење знатно побољшано, остају секвеле</a:t>
            </a:r>
            <a:endParaRPr lang="sr-Latn-CS" sz="3000" b="1" kern="0" dirty="0"/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  <a:defRPr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0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2" y="2388333"/>
            <a:ext cx="10515600" cy="4351338"/>
          </a:xfrm>
        </p:spPr>
        <p:txBody>
          <a:bodyPr/>
          <a:lstStyle/>
          <a:p>
            <a:pPr marL="0" lvl="0" indent="0">
              <a:buNone/>
            </a:pPr>
            <a:r>
              <a:rPr lang="sr-Cyrl-RS" sz="36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       </a:t>
            </a:r>
            <a:r>
              <a:rPr lang="sr-Cyrl-RS" sz="4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ФОКАЛНЕ БОЛЕСТИ ЦНС</a:t>
            </a:r>
            <a:endParaRPr lang="sr-Cyrl-RS" sz="44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endParaRPr lang="sr-Cyrl-RS" sz="4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 algn="ctr">
              <a:buFontTx/>
              <a:buChar char="-"/>
            </a:pPr>
            <a:r>
              <a:rPr lang="sr-Cyrl-RS" altLang="en-US" sz="4400" b="1" kern="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АПЦЕС МОЗГА</a:t>
            </a:r>
            <a:r>
              <a:rPr lang="en-US" altLang="en-US" sz="4400" b="1" kern="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-</a:t>
            </a:r>
            <a:endParaRPr lang="sr-Cyrl-RS" sz="4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2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latin typeface="Comic Sans MS" pitchFamily="66" charset="0"/>
                <a:cs typeface="Arial"/>
              </a:rPr>
              <a:t>Церебрални</a:t>
            </a:r>
            <a:r>
              <a:rPr lang="sl-SI" kern="0" dirty="0"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latin typeface="Comic Sans MS" pitchFamily="66" charset="0"/>
                <a:cs typeface="Arial"/>
              </a:rPr>
              <a:t>апсцеси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325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Cyrl-RS" dirty="0" smtClean="0"/>
              <a:t>Жаришна (фокална) гнојна инфекција можданог паренхима</a:t>
            </a:r>
            <a:endParaRPr lang="sr-Latn-RS" dirty="0" smtClean="0"/>
          </a:p>
          <a:p>
            <a:pPr marL="0" indent="0">
              <a:buNone/>
            </a:pPr>
            <a:endParaRPr lang="sr-Cyrl-RS" dirty="0" smtClean="0"/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kern="0" dirty="0">
                <a:cs typeface="Arial"/>
              </a:rPr>
              <a:t>Пер</a:t>
            </a:r>
            <a:r>
              <a:rPr lang="sl-SI" sz="2400" kern="0" dirty="0">
                <a:cs typeface="Arial"/>
              </a:rPr>
              <a:t> </a:t>
            </a:r>
            <a:r>
              <a:rPr lang="en-US" sz="2400" kern="0" dirty="0">
                <a:cs typeface="Arial"/>
              </a:rPr>
              <a:t>k</a:t>
            </a:r>
            <a:r>
              <a:rPr lang="sr-Cyrl-CS" sz="2400" kern="0" dirty="0">
                <a:cs typeface="Arial"/>
              </a:rPr>
              <a:t>онтинуитатем</a:t>
            </a: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- </a:t>
            </a:r>
            <a:r>
              <a:rPr lang="sr-Cyrl-CS" sz="2400" kern="0" dirty="0">
                <a:cs typeface="Arial"/>
              </a:rPr>
              <a:t>инфекције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параназалних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синуса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или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средњег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уха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sz="2400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kern="0" dirty="0">
                <a:cs typeface="Arial"/>
              </a:rPr>
              <a:t>Хематогено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ширење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- </a:t>
            </a:r>
            <a:r>
              <a:rPr lang="sr-Cyrl-CS" sz="2400" kern="0" dirty="0">
                <a:cs typeface="Arial"/>
              </a:rPr>
              <a:t>плућне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инфекције</a:t>
            </a:r>
            <a:r>
              <a:rPr lang="sl-SI" sz="2400" kern="0" dirty="0">
                <a:cs typeface="Arial"/>
              </a:rPr>
              <a:t> →</a:t>
            </a:r>
            <a:r>
              <a:rPr lang="sr-Cyrl-CS" sz="2400" kern="0" dirty="0">
                <a:cs typeface="Arial"/>
              </a:rPr>
              <a:t>септички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емболуси</a:t>
            </a:r>
            <a:r>
              <a:rPr lang="sl-SI" sz="2400" kern="0" dirty="0">
                <a:cs typeface="Arial"/>
              </a:rPr>
              <a:t> →</a:t>
            </a:r>
            <a:r>
              <a:rPr lang="sr-Cyrl-CS" sz="2400" kern="0" dirty="0">
                <a:cs typeface="Arial"/>
              </a:rPr>
              <a:t>фокална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ареа</a:t>
            </a:r>
            <a:r>
              <a:rPr lang="sl-SI" sz="2400" kern="0" dirty="0">
                <a:cs typeface="Arial"/>
              </a:rPr>
              <a:t> 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</a:t>
            </a:r>
            <a:r>
              <a:rPr lang="sr-Cyrl-CS" sz="2400" kern="0" dirty="0">
                <a:cs typeface="Arial"/>
              </a:rPr>
              <a:t>инфламације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некрозом</a:t>
            </a:r>
            <a:r>
              <a:rPr lang="sl-SI" sz="2400" kern="0" dirty="0">
                <a:cs typeface="Arial"/>
              </a:rPr>
              <a:t>, </a:t>
            </a:r>
            <a:r>
              <a:rPr lang="sr-Cyrl-CS" sz="2400" kern="0" dirty="0">
                <a:cs typeface="Arial"/>
              </a:rPr>
              <a:t>хеморагијом</a:t>
            </a:r>
            <a:r>
              <a:rPr lang="sl-SI" sz="2400" kern="0" dirty="0">
                <a:cs typeface="Arial"/>
              </a:rPr>
              <a:t>, </a:t>
            </a:r>
            <a:r>
              <a:rPr lang="sr-Cyrl-CS" sz="2400" kern="0" dirty="0">
                <a:cs typeface="Arial"/>
              </a:rPr>
              <a:t>инфилтрација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полинуклеара</a:t>
            </a:r>
            <a:r>
              <a:rPr lang="sl-SI" sz="2400" kern="0" dirty="0">
                <a:cs typeface="Arial"/>
              </a:rPr>
              <a:t> </a:t>
            </a:r>
            <a:r>
              <a:rPr lang="en-US" sz="2400" kern="0" dirty="0" smtClean="0">
                <a:cs typeface="Arial"/>
              </a:rPr>
              <a:t>+</a:t>
            </a:r>
            <a:r>
              <a:rPr lang="sr-Cyrl-RS" sz="2400" kern="0" dirty="0" smtClean="0">
                <a:cs typeface="Arial"/>
              </a:rPr>
              <a:t>ф</a:t>
            </a:r>
            <a:r>
              <a:rPr lang="sr-Cyrl-CS" sz="2400" kern="0" dirty="0" smtClean="0">
                <a:cs typeface="Arial"/>
              </a:rPr>
              <a:t>ок</a:t>
            </a:r>
            <a:r>
              <a:rPr lang="en-US" sz="2400" kern="0" dirty="0">
                <a:cs typeface="Arial"/>
              </a:rPr>
              <a:t>a</a:t>
            </a:r>
            <a:r>
              <a:rPr lang="sr-Cyrl-CS" sz="2400" kern="0" dirty="0">
                <a:cs typeface="Arial"/>
              </a:rPr>
              <a:t>лни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 smtClean="0">
                <a:cs typeface="Arial"/>
              </a:rPr>
              <a:t>едем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r-Cyrl-CS" sz="2400" kern="0" dirty="0" smtClean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kern="0" dirty="0" smtClean="0">
                <a:cs typeface="Arial"/>
              </a:rPr>
              <a:t>Трауме главе, неурохируршке интервенције</a:t>
            </a:r>
            <a:endParaRPr lang="en-US" sz="2400" kern="0" dirty="0"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1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Церебрални</a:t>
            </a:r>
            <a:r>
              <a:rPr lang="sl-SI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solidFill>
                  <a:prstClr val="black"/>
                </a:solidFill>
                <a:latin typeface="Comic Sans MS" pitchFamily="66" charset="0"/>
                <a:cs typeface="Arial"/>
              </a:rPr>
              <a:t>апсцеси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01784"/>
          </a:xfrm>
        </p:spPr>
        <p:txBody>
          <a:bodyPr>
            <a:normAutofit fontScale="85000" lnSpcReduction="20000"/>
          </a:bodyPr>
          <a:lstStyle/>
          <a:p>
            <a:endParaRPr lang="sr-Cyrl-RS" altLang="en-US" sz="3500" dirty="0" smtClean="0">
              <a:effectLst/>
            </a:endParaRPr>
          </a:p>
          <a:p>
            <a:pPr marL="0" indent="0">
              <a:buNone/>
            </a:pPr>
            <a:r>
              <a:rPr lang="sr-Cyrl-RS" altLang="en-US" sz="3500" dirty="0" smtClean="0">
                <a:effectLst/>
              </a:rPr>
              <a:t>                                     </a:t>
            </a:r>
            <a:r>
              <a:rPr lang="en-US" altLang="en-US" sz="3500" b="1" dirty="0" smtClean="0">
                <a:effectLst/>
              </a:rPr>
              <a:t>1/3  </a:t>
            </a:r>
            <a:r>
              <a:rPr lang="sr-Cyrl-RS" altLang="en-US" sz="3500" b="1" dirty="0" smtClean="0">
                <a:effectLst/>
              </a:rPr>
              <a:t>можданих апцеса је </a:t>
            </a:r>
          </a:p>
          <a:p>
            <a:pPr marL="0" indent="0">
              <a:buNone/>
            </a:pPr>
            <a:endParaRPr lang="sr-Cyrl-RS" altLang="en-US" sz="3500" b="1" dirty="0" smtClean="0">
              <a:effectLst/>
            </a:endParaRPr>
          </a:p>
          <a:p>
            <a:pPr marL="0" indent="0">
              <a:buNone/>
            </a:pPr>
            <a:r>
              <a:rPr lang="sr-Cyrl-RS" altLang="en-US" sz="3500" b="1" dirty="0" smtClean="0">
                <a:effectLst/>
              </a:rPr>
              <a:t>                                           </a:t>
            </a:r>
            <a:r>
              <a:rPr lang="sr-Cyrl-RS" altLang="en-US" sz="3500" b="1" dirty="0" smtClean="0">
                <a:solidFill>
                  <a:srgbClr val="C00000"/>
                </a:solidFill>
                <a:effectLst/>
              </a:rPr>
              <a:t>ОТОГЕНОГ </a:t>
            </a:r>
            <a:r>
              <a:rPr lang="sr-Cyrl-RS" altLang="en-US" sz="3500" b="1" dirty="0" smtClean="0">
                <a:effectLst/>
              </a:rPr>
              <a:t>порекла </a:t>
            </a:r>
          </a:p>
          <a:p>
            <a:pPr marL="0" indent="0">
              <a:buNone/>
            </a:pPr>
            <a:endParaRPr lang="sr-Cyrl-RS" altLang="en-US" sz="3500" b="1" dirty="0" smtClean="0">
              <a:effectLst/>
            </a:endParaRPr>
          </a:p>
          <a:p>
            <a:pPr marL="0" indent="0">
              <a:buNone/>
            </a:pPr>
            <a:r>
              <a:rPr lang="sr-Cyrl-RS" altLang="en-US" sz="3500" b="1" dirty="0" smtClean="0">
                <a:effectLst/>
              </a:rPr>
              <a:t>                                                  и стога</a:t>
            </a:r>
            <a:r>
              <a:rPr lang="en-US" altLang="en-US" sz="3500" b="1" dirty="0" smtClean="0">
                <a:effectLst/>
              </a:rPr>
              <a:t> </a:t>
            </a:r>
            <a:r>
              <a:rPr lang="sr-Cyrl-RS" altLang="en-US" sz="3500" b="1" dirty="0" smtClean="0"/>
              <a:t>су </a:t>
            </a:r>
          </a:p>
          <a:p>
            <a:pPr marL="0" indent="0">
              <a:buNone/>
            </a:pPr>
            <a:endParaRPr lang="sr-Cyrl-RS" altLang="en-US" sz="3500" b="1" dirty="0" smtClean="0"/>
          </a:p>
          <a:p>
            <a:pPr marL="0" indent="0">
              <a:buNone/>
            </a:pPr>
            <a:r>
              <a:rPr lang="sr-Cyrl-RS" altLang="en-US" sz="3500" b="1" dirty="0"/>
              <a:t> </a:t>
            </a:r>
            <a:r>
              <a:rPr lang="sr-Cyrl-RS" altLang="en-US" sz="3500" b="1" dirty="0" smtClean="0"/>
              <a:t>                                      најчешће локализовани у </a:t>
            </a:r>
          </a:p>
          <a:p>
            <a:pPr marL="0" indent="0">
              <a:buNone/>
            </a:pPr>
            <a:r>
              <a:rPr lang="sr-Cyrl-RS" altLang="en-US" sz="3500" b="1" dirty="0"/>
              <a:t> </a:t>
            </a:r>
            <a:r>
              <a:rPr lang="sr-Cyrl-RS" altLang="en-US" sz="3500" b="1" dirty="0" smtClean="0"/>
              <a:t>           </a:t>
            </a:r>
          </a:p>
          <a:p>
            <a:pPr marL="0" indent="0">
              <a:buNone/>
            </a:pPr>
            <a:r>
              <a:rPr lang="sr-Cyrl-RS" altLang="en-US" sz="3500" b="1" dirty="0"/>
              <a:t> </a:t>
            </a:r>
            <a:r>
              <a:rPr lang="sr-Cyrl-RS" altLang="en-US" sz="3500" b="1" dirty="0" smtClean="0"/>
              <a:t>                       </a:t>
            </a:r>
            <a:r>
              <a:rPr lang="sr-Cyrl-RS" altLang="en-US" sz="3500" b="1" dirty="0" smtClean="0">
                <a:solidFill>
                  <a:srgbClr val="C00000"/>
                </a:solidFill>
              </a:rPr>
              <a:t>ТЕМПОРАЛНОМ</a:t>
            </a:r>
            <a:r>
              <a:rPr lang="sr-Cyrl-RS" altLang="en-US" sz="3500" b="1" dirty="0" smtClean="0"/>
              <a:t> режњу и </a:t>
            </a:r>
            <a:r>
              <a:rPr lang="sr-Cyrl-RS" altLang="en-US" sz="3500" b="1" dirty="0" smtClean="0">
                <a:solidFill>
                  <a:srgbClr val="C00000"/>
                </a:solidFill>
              </a:rPr>
              <a:t>МАЛОМ МОЗГУ</a:t>
            </a:r>
            <a:r>
              <a:rPr lang="en-US" altLang="en-US" b="1" dirty="0" smtClean="0">
                <a:effectLst/>
                <a:latin typeface="Comic Sans MS" panose="030F0702030302020204" pitchFamily="66" charset="0"/>
              </a:rPr>
              <a:t/>
            </a:r>
            <a:br>
              <a:rPr lang="en-US" altLang="en-US" b="1" dirty="0" smtClean="0">
                <a:effectLst/>
                <a:latin typeface="Comic Sans MS" panose="030F0702030302020204" pitchFamily="66" charset="0"/>
              </a:rPr>
            </a:b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4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Церебрални апцес-к</a:t>
            </a:r>
            <a:r>
              <a:rPr kumimoji="0" lang="sr-Cyrl-CS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линичка</a:t>
            </a:r>
            <a:r>
              <a:rPr kumimoji="0" lang="sl-SI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75791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Фебрилност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Сомноленција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Епи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напади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Без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фокалних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неуролошких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испада</a:t>
            </a:r>
            <a:r>
              <a:rPr lang="sl-SI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                </a:t>
            </a:r>
            <a:r>
              <a:rPr lang="sr-Cyrl-CS" kern="0" dirty="0" smtClean="0">
                <a:cs typeface="Arial"/>
              </a:rPr>
              <a:t>или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Фокални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неуролошки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налаз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без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инфективног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синдрома</a:t>
            </a:r>
            <a:endParaRPr lang="sl-SI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Укочен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врат</a:t>
            </a:r>
            <a:r>
              <a:rPr lang="sl-SI" kern="0" dirty="0">
                <a:cs typeface="Arial"/>
              </a:rPr>
              <a:t> – </a:t>
            </a:r>
            <a:r>
              <a:rPr lang="sr-Cyrl-CS" kern="0" dirty="0">
                <a:cs typeface="Arial"/>
              </a:rPr>
              <a:t>сумња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на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хернијацију</a:t>
            </a:r>
            <a:r>
              <a:rPr lang="sl-SI" kern="0" dirty="0">
                <a:cs typeface="Arial"/>
              </a:rPr>
              <a:t>!!!!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538" y="1690688"/>
            <a:ext cx="3968262" cy="305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Инфекције ЦНС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91" y="2177317"/>
            <a:ext cx="10515600" cy="4351338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sr-Cyrl-CS" dirty="0" smtClean="0">
                <a:solidFill>
                  <a:srgbClr val="C00000"/>
                </a:solidFill>
              </a:rPr>
              <a:t>Менингитиси</a:t>
            </a:r>
            <a:r>
              <a:rPr lang="sr-Cyrl-CS" dirty="0" smtClean="0"/>
              <a:t>-запаљење можданица и субарахноидалног простора</a:t>
            </a:r>
          </a:p>
          <a:p>
            <a:pPr marL="0" indent="0">
              <a:buNone/>
              <a:defRPr/>
            </a:pPr>
            <a:endParaRPr lang="sl-SI" dirty="0"/>
          </a:p>
          <a:p>
            <a:pPr>
              <a:defRPr/>
            </a:pPr>
            <a:r>
              <a:rPr lang="sr-Cyrl-CS" dirty="0" smtClean="0">
                <a:solidFill>
                  <a:srgbClr val="C00000"/>
                </a:solidFill>
              </a:rPr>
              <a:t>Енцефалитиси</a:t>
            </a:r>
            <a:r>
              <a:rPr lang="sr-Cyrl-CS" dirty="0" smtClean="0"/>
              <a:t>-дифузна упала можданог ткива</a:t>
            </a:r>
          </a:p>
          <a:p>
            <a:pPr marL="0" indent="0">
              <a:buNone/>
              <a:defRPr/>
            </a:pPr>
            <a:endParaRPr lang="sl-SI" dirty="0"/>
          </a:p>
          <a:p>
            <a:pPr>
              <a:defRPr/>
            </a:pPr>
            <a:r>
              <a:rPr lang="sr-Cyrl-CS" dirty="0" smtClean="0">
                <a:solidFill>
                  <a:srgbClr val="C00000"/>
                </a:solidFill>
              </a:rPr>
              <a:t>Церебрални апцес</a:t>
            </a:r>
            <a:r>
              <a:rPr lang="sr-Cyrl-CS" dirty="0" smtClean="0"/>
              <a:t>-ограничено запаљење можданог паренхима</a:t>
            </a:r>
          </a:p>
          <a:p>
            <a:pPr>
              <a:defRPr/>
            </a:pPr>
            <a:endParaRPr lang="sr-Cyrl-CS" dirty="0"/>
          </a:p>
          <a:p>
            <a:pPr>
              <a:defRPr/>
            </a:pPr>
            <a:r>
              <a:rPr lang="sr-Cyrl-CS" dirty="0" smtClean="0">
                <a:solidFill>
                  <a:srgbClr val="C00000"/>
                </a:solidFill>
              </a:rPr>
              <a:t>Мијелитис</a:t>
            </a:r>
            <a:r>
              <a:rPr lang="sr-Cyrl-CS" dirty="0" smtClean="0"/>
              <a:t>-упала кичмене мождине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defRPr/>
            </a:pPr>
            <a:r>
              <a:rPr lang="sr-Cyrl-CS" dirty="0" smtClean="0">
                <a:solidFill>
                  <a:srgbClr val="C00000"/>
                </a:solidFill>
              </a:rPr>
              <a:t>Полирадикулонеуритис</a:t>
            </a:r>
            <a:r>
              <a:rPr lang="sr-Cyrl-CS" dirty="0" smtClean="0"/>
              <a:t>-упала коренова и периферних нерава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80403" y="1434904"/>
            <a:ext cx="10641037" cy="42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29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Церебрални апцес-д</a:t>
            </a:r>
            <a:r>
              <a:rPr kumimoji="0" lang="sr-Cyrl-CS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01784"/>
          </a:xfrm>
        </p:spPr>
        <p:txBody>
          <a:bodyPr>
            <a:normAutofit fontScale="92500" lnSpcReduction="20000"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Очно</a:t>
            </a:r>
            <a:r>
              <a:rPr lang="sl-SI" sz="2400" b="1" kern="0" dirty="0">
                <a:cs typeface="Arial"/>
              </a:rPr>
              <a:t> </a:t>
            </a:r>
            <a:r>
              <a:rPr lang="sr-Cyrl-CS" sz="2400" b="1" kern="0" dirty="0">
                <a:cs typeface="Arial"/>
              </a:rPr>
              <a:t>дно</a:t>
            </a:r>
            <a:endParaRPr lang="sl-SI" sz="2400" b="1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 - </a:t>
            </a:r>
            <a:r>
              <a:rPr lang="sr-Cyrl-CS" sz="2400" kern="0" dirty="0">
                <a:cs typeface="Arial"/>
              </a:rPr>
              <a:t>нормалан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налаз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или</a:t>
            </a: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 - </a:t>
            </a:r>
            <a:r>
              <a:rPr lang="sr-Cyrl-CS" sz="2400" kern="0" dirty="0">
                <a:cs typeface="Arial"/>
              </a:rPr>
              <a:t>едем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папиле</a:t>
            </a:r>
            <a:endParaRPr lang="sl-SI" sz="2400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ЕЕГ</a:t>
            </a:r>
            <a:r>
              <a:rPr lang="sl-SI" sz="2400" b="1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 – </a:t>
            </a:r>
            <a:r>
              <a:rPr lang="sr-Cyrl-CS" sz="2400" kern="0" dirty="0">
                <a:cs typeface="Arial"/>
              </a:rPr>
              <a:t>фокално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успорење</a:t>
            </a:r>
            <a:endParaRPr lang="sl-SI" sz="2400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Ликвор</a:t>
            </a:r>
            <a:r>
              <a:rPr lang="sl-SI" sz="2400" b="1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– </a:t>
            </a:r>
            <a:r>
              <a:rPr lang="sr-Cyrl-CS" sz="2400" kern="0" dirty="0">
                <a:cs typeface="Arial"/>
              </a:rPr>
              <a:t>нормалан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али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b="1" kern="0" dirty="0">
                <a:solidFill>
                  <a:srgbClr val="C00000"/>
                </a:solidFill>
                <a:cs typeface="Arial"/>
              </a:rPr>
              <a:t>не</a:t>
            </a:r>
            <a:r>
              <a:rPr lang="sl-SI" sz="2400" b="1" kern="0" dirty="0">
                <a:solidFill>
                  <a:srgbClr val="C00000"/>
                </a:solidFill>
                <a:cs typeface="Arial"/>
              </a:rPr>
              <a:t> </a:t>
            </a:r>
            <a:r>
              <a:rPr lang="sr-Cyrl-CS" sz="2400" b="1" kern="0" dirty="0">
                <a:solidFill>
                  <a:srgbClr val="C00000"/>
                </a:solidFill>
                <a:cs typeface="Arial"/>
              </a:rPr>
              <a:t>радити</a:t>
            </a:r>
            <a:r>
              <a:rPr lang="sl-SI" sz="2400" b="1" kern="0" dirty="0">
                <a:solidFill>
                  <a:srgbClr val="C00000"/>
                </a:solidFill>
                <a:cs typeface="Arial"/>
              </a:rPr>
              <a:t> </a:t>
            </a:r>
            <a:r>
              <a:rPr lang="sr-Cyrl-CS" sz="2400" b="1" kern="0" dirty="0">
                <a:solidFill>
                  <a:srgbClr val="C00000"/>
                </a:solidFill>
                <a:cs typeface="Arial"/>
              </a:rPr>
              <a:t>ЛП</a:t>
            </a:r>
            <a:r>
              <a:rPr lang="sl-SI" sz="2400" b="1" kern="0" dirty="0">
                <a:solidFill>
                  <a:srgbClr val="C00000"/>
                </a:solidFill>
                <a:cs typeface="Arial"/>
              </a:rPr>
              <a:t>!!!!! </a:t>
            </a:r>
            <a:r>
              <a:rPr lang="sl-SI" sz="2400" kern="0" dirty="0">
                <a:cs typeface="Arial"/>
              </a:rPr>
              <a:t>(</a:t>
            </a:r>
            <a:r>
              <a:rPr lang="sr-Cyrl-CS" sz="2400" kern="0" dirty="0">
                <a:cs typeface="Arial"/>
              </a:rPr>
              <a:t>унутар</a:t>
            </a:r>
            <a:r>
              <a:rPr lang="sl-SI" sz="2400" kern="0" dirty="0">
                <a:cs typeface="Arial"/>
              </a:rPr>
              <a:t> 48 </a:t>
            </a:r>
            <a:r>
              <a:rPr lang="sr-Cyrl-CS" sz="2400" kern="0" dirty="0">
                <a:cs typeface="Arial"/>
              </a:rPr>
              <a:t>сати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од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ЛП</a:t>
            </a:r>
            <a:r>
              <a:rPr lang="sl-SI" sz="2400" kern="0" dirty="0">
                <a:cs typeface="Arial"/>
              </a:rPr>
              <a:t>-   </a:t>
            </a:r>
            <a:r>
              <a:rPr lang="en-US" sz="2400" kern="0" dirty="0">
                <a:cs typeface="Arial"/>
              </a:rPr>
              <a:t>     </a:t>
            </a:r>
            <a:r>
              <a:rPr lang="sl-SI" sz="2400" kern="0" dirty="0">
                <a:cs typeface="Arial"/>
              </a:rPr>
              <a:t>                                             </a:t>
            </a:r>
            <a:r>
              <a:rPr lang="sr-Cyrl-RS" sz="2400" kern="0" dirty="0" smtClean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             </a:t>
            </a:r>
            <a:r>
              <a:rPr lang="sr-Cyrl-CS" sz="2400" kern="0" dirty="0" smtClean="0">
                <a:cs typeface="Arial"/>
              </a:rPr>
              <a:t>поремећај</a:t>
            </a:r>
            <a:r>
              <a:rPr lang="sl-SI" sz="2400" kern="0" dirty="0" smtClean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свести</a:t>
            </a:r>
            <a:r>
              <a:rPr lang="sl-SI" sz="2400" kern="0" dirty="0">
                <a:cs typeface="Arial"/>
              </a:rPr>
              <a:t>)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en-US" sz="2400" b="1" kern="0" dirty="0">
                <a:cs typeface="Arial"/>
              </a:rPr>
              <a:t>K</a:t>
            </a:r>
            <a:r>
              <a:rPr lang="sr-Cyrl-CS" sz="2400" b="1" kern="0" dirty="0">
                <a:cs typeface="Arial"/>
              </a:rPr>
              <a:t>Т</a:t>
            </a:r>
            <a:endParaRPr lang="sl-SI" sz="2400" b="1" kern="0" dirty="0"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- </a:t>
            </a:r>
            <a:r>
              <a:rPr lang="sr-Cyrl-CS" sz="2400" kern="0" dirty="0" smtClean="0">
                <a:cs typeface="Arial"/>
              </a:rPr>
              <a:t>нехомо</a:t>
            </a:r>
            <a:r>
              <a:rPr lang="sr-Cyrl-RS" sz="2400" kern="0" dirty="0">
                <a:cs typeface="Arial"/>
              </a:rPr>
              <a:t>г</a:t>
            </a:r>
            <a:r>
              <a:rPr lang="sr-Cyrl-CS" sz="2400" kern="0" dirty="0" smtClean="0">
                <a:cs typeface="Arial"/>
              </a:rPr>
              <a:t>ена</a:t>
            </a:r>
            <a:r>
              <a:rPr lang="sl-SI" sz="2400" kern="0" dirty="0" smtClean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маса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неравним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ивицама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са</a:t>
            </a: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  </a:t>
            </a:r>
            <a:r>
              <a:rPr lang="sr-Cyrl-CS" sz="2400" kern="0" dirty="0">
                <a:cs typeface="Arial"/>
              </a:rPr>
              <a:t>уједначеним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пребојавањем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након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давања</a:t>
            </a:r>
            <a:r>
              <a:rPr lang="sl-SI" sz="2400" kern="0" dirty="0">
                <a:cs typeface="Arial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           </a:t>
            </a:r>
            <a:r>
              <a:rPr lang="sr-Cyrl-CS" sz="2400" kern="0" dirty="0">
                <a:cs typeface="Arial"/>
              </a:rPr>
              <a:t>контраста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правилним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обликом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уз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танак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прстен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 smtClean="0">
                <a:cs typeface="Arial"/>
              </a:rPr>
              <a:t>около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sz="2400" kern="0" dirty="0"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Терапија</a:t>
            </a:r>
            <a:r>
              <a:rPr lang="en-US" sz="2400" kern="0" dirty="0">
                <a:cs typeface="Arial"/>
              </a:rPr>
              <a:t> </a:t>
            </a:r>
            <a:r>
              <a:rPr lang="sl-SI" sz="2400" kern="0" dirty="0">
                <a:cs typeface="Arial"/>
              </a:rPr>
              <a:t>- </a:t>
            </a:r>
            <a:r>
              <a:rPr lang="sr-Cyrl-CS" sz="2400" kern="0" dirty="0">
                <a:cs typeface="Arial"/>
              </a:rPr>
              <a:t>антибиотици</a:t>
            </a:r>
            <a:r>
              <a:rPr lang="sl-SI" sz="2400" kern="0" dirty="0">
                <a:cs typeface="Arial"/>
              </a:rPr>
              <a:t> </a:t>
            </a:r>
            <a:r>
              <a:rPr lang="en-US" sz="2400" kern="0" dirty="0">
                <a:cs typeface="Arial"/>
              </a:rPr>
              <a:t>+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кортикостероиди</a:t>
            </a:r>
            <a:endParaRPr lang="en-US" sz="2400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910" y="1536322"/>
            <a:ext cx="3717549" cy="36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sr-Cyrl-RS" altLang="en-US" sz="3600" b="1" kern="0" dirty="0">
                <a:solidFill>
                  <a:srgbClr val="FFFF00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sr-Cyrl-RS" altLang="en-US" sz="3600" b="1" kern="0" dirty="0" smtClean="0">
                <a:solidFill>
                  <a:srgbClr val="FFFF00"/>
                </a:solidFill>
                <a:latin typeface="Comic Sans MS" panose="030F0702030302020204" pitchFamily="66" charset="0"/>
                <a:ea typeface="+mj-ea"/>
                <a:cs typeface="+mj-cs"/>
              </a:rPr>
              <a:t>            </a:t>
            </a:r>
            <a:r>
              <a:rPr lang="sr-Cyrl-RS" altLang="en-US" sz="4000" b="1" kern="0" dirty="0" smtClean="0">
                <a:latin typeface="Comic Sans MS" panose="030F0702030302020204" pitchFamily="66" charset="0"/>
                <a:ea typeface="+mj-ea"/>
                <a:cs typeface="+mj-cs"/>
              </a:rPr>
              <a:t>ВИРУСНЕ БОЛЕСТИ</a:t>
            </a:r>
          </a:p>
          <a:p>
            <a:pPr marL="0" indent="0">
              <a:buNone/>
            </a:pP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sr-Cyrl-RS" altLang="en-US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   ЦЕНТРАЛНОГ НЕРВНОГ СИСТЕМА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35967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Вирусне болести ЦНС-а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29010"/>
            <a:ext cx="10515600" cy="4701784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sr-Cyrl-RS" altLang="en-US" sz="3200" dirty="0"/>
              <a:t>Вирусни </a:t>
            </a:r>
            <a:r>
              <a:rPr lang="sr-Cyrl-RS" altLang="en-US" sz="3200" b="1" dirty="0" smtClean="0"/>
              <a:t>менингитис</a:t>
            </a:r>
          </a:p>
          <a:p>
            <a:pPr>
              <a:buClr>
                <a:srgbClr val="C00000"/>
              </a:buClr>
            </a:pPr>
            <a:r>
              <a:rPr lang="sr-Cyrl-RS" altLang="en-US" sz="3200" dirty="0" smtClean="0"/>
              <a:t>Вирусни </a:t>
            </a:r>
            <a:r>
              <a:rPr lang="sr-Cyrl-RS" altLang="en-US" sz="3200" b="1" dirty="0"/>
              <a:t>енцефалитис</a:t>
            </a:r>
            <a:r>
              <a:rPr lang="en-US" altLang="en-US" sz="3200" b="1" dirty="0"/>
              <a:t> </a:t>
            </a:r>
            <a:endParaRPr lang="sr-Cyrl-RS" altLang="en-US" sz="3200" b="1" dirty="0" smtClean="0"/>
          </a:p>
          <a:p>
            <a:pPr>
              <a:buClr>
                <a:srgbClr val="C00000"/>
              </a:buClr>
            </a:pPr>
            <a:r>
              <a:rPr lang="sr-Cyrl-RS" altLang="en-US" sz="3200" dirty="0" smtClean="0"/>
              <a:t>Вирусни </a:t>
            </a:r>
            <a:r>
              <a:rPr lang="sr-Cyrl-RS" altLang="en-US" sz="3200" b="1" dirty="0"/>
              <a:t>мијелитис</a:t>
            </a:r>
            <a:r>
              <a:rPr lang="en-US" altLang="en-US" sz="3200" dirty="0"/>
              <a:t/>
            </a:r>
            <a:br>
              <a:rPr lang="en-US" altLang="en-US" sz="3200" dirty="0"/>
            </a:br>
            <a:endParaRPr lang="sr-Cyrl-RS" altLang="en-US" sz="3200" dirty="0"/>
          </a:p>
          <a:p>
            <a:pPr marL="0" indent="0">
              <a:buClr>
                <a:srgbClr val="92D050"/>
              </a:buClr>
              <a:buNone/>
            </a:pPr>
            <a:r>
              <a:rPr lang="sr-Cyrl-RS" altLang="en-US" sz="3200" dirty="0"/>
              <a:t>Уколико се код истог болесника манифестују знаци и енцефалитиса и мијелитиса - </a:t>
            </a:r>
            <a:r>
              <a:rPr lang="sr-Cyrl-RS" altLang="en-US" sz="3200" b="1" dirty="0" smtClean="0"/>
              <a:t>енцефаломијелитис</a:t>
            </a:r>
            <a:endParaRPr lang="en-US" b="1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6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kern="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Акутни вирусни менингитис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Асептични менингитис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Ликвор: бистар, безбојан, повишен број лимфоцита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l-SI" b="1" dirty="0" smtClean="0"/>
              <a:t>HS</a:t>
            </a:r>
            <a:r>
              <a:rPr lang="sr-Latn-RS" b="1" dirty="0"/>
              <a:t>V</a:t>
            </a:r>
            <a:r>
              <a:rPr lang="sl-SI" b="1" dirty="0" smtClean="0"/>
              <a:t>, </a:t>
            </a:r>
            <a:r>
              <a:rPr lang="sr-Latn-RS" b="1" dirty="0" smtClean="0"/>
              <a:t>EBV</a:t>
            </a:r>
            <a:r>
              <a:rPr lang="sr-Cyrl-RS" b="1" dirty="0" smtClean="0"/>
              <a:t>, </a:t>
            </a:r>
            <a:r>
              <a:rPr lang="sl-SI" b="1" dirty="0" smtClean="0"/>
              <a:t>West </a:t>
            </a:r>
            <a:r>
              <a:rPr lang="sl-SI" b="1" dirty="0" smtClean="0"/>
              <a:t>Nile</a:t>
            </a:r>
            <a:r>
              <a:rPr lang="sr-Cyrl-RS" b="1" dirty="0" smtClean="0"/>
              <a:t>, </a:t>
            </a:r>
            <a:r>
              <a:rPr lang="sl-SI" b="1" dirty="0" smtClean="0"/>
              <a:t> </a:t>
            </a:r>
            <a:r>
              <a:rPr lang="sr-Cyrl-RS" b="1" dirty="0"/>
              <a:t>М</a:t>
            </a:r>
            <a:r>
              <a:rPr lang="sl-SI" b="1" dirty="0" smtClean="0"/>
              <a:t>um</a:t>
            </a:r>
            <a:r>
              <a:rPr lang="sr-Latn-RS" b="1" dirty="0"/>
              <a:t>p</a:t>
            </a:r>
            <a:r>
              <a:rPr lang="sl-SI" b="1" dirty="0" smtClean="0"/>
              <a:t>s</a:t>
            </a:r>
            <a:r>
              <a:rPr lang="sl-SI" b="1" dirty="0"/>
              <a:t>, </a:t>
            </a:r>
            <a:r>
              <a:rPr lang="sr-Latn-RS" b="1" dirty="0"/>
              <a:t>V</a:t>
            </a:r>
            <a:r>
              <a:rPr lang="sl-SI" b="1" dirty="0" smtClean="0"/>
              <a:t>aricella</a:t>
            </a:r>
            <a:r>
              <a:rPr lang="sl-SI" b="1" dirty="0"/>
              <a:t>, </a:t>
            </a:r>
            <a:r>
              <a:rPr lang="sr-Latn-RS" b="1" dirty="0" smtClean="0"/>
              <a:t>R</a:t>
            </a:r>
            <a:r>
              <a:rPr lang="sl-SI" b="1" dirty="0" smtClean="0"/>
              <a:t>ubella </a:t>
            </a:r>
            <a:endParaRPr lang="sl-SI" b="1" dirty="0"/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02910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2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Вирусни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менингитиси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986" y="2838499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Преношење</a:t>
            </a:r>
            <a:r>
              <a:rPr lang="sl-SI" dirty="0"/>
              <a:t>   – </a:t>
            </a:r>
            <a:r>
              <a:rPr lang="sr-Cyrl-CS" dirty="0"/>
              <a:t>хематогено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</a:t>
            </a:r>
            <a:r>
              <a:rPr lang="sr-Cyrl-RS" dirty="0" smtClean="0"/>
              <a:t>     </a:t>
            </a:r>
            <a:r>
              <a:rPr lang="sl-SI" dirty="0" smtClean="0"/>
              <a:t> </a:t>
            </a:r>
            <a:r>
              <a:rPr lang="sl-SI" dirty="0"/>
              <a:t>– </a:t>
            </a:r>
            <a:r>
              <a:rPr lang="sr-Cyrl-CS" dirty="0"/>
              <a:t>интранеуронално</a:t>
            </a:r>
            <a:endParaRPr lang="sl-SI" dirty="0"/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r>
              <a:rPr lang="sr-Cyrl-CS" dirty="0"/>
              <a:t>Сезонско</a:t>
            </a:r>
            <a:r>
              <a:rPr lang="sl-SI" dirty="0"/>
              <a:t> </a:t>
            </a:r>
            <a:r>
              <a:rPr lang="sr-Cyrl-CS" dirty="0"/>
              <a:t>јављање</a:t>
            </a:r>
            <a:r>
              <a:rPr lang="sl-SI" dirty="0"/>
              <a:t> (</a:t>
            </a:r>
            <a:r>
              <a:rPr lang="sr-Cyrl-CS" dirty="0"/>
              <a:t>кластери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лето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јесен</a:t>
            </a:r>
            <a:r>
              <a:rPr lang="sl-SI" dirty="0"/>
              <a:t>)</a:t>
            </a:r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6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>
                <a:latin typeface="Comic Sans MS" pitchFamily="66" charset="0"/>
                <a:cs typeface="Arial"/>
              </a:rPr>
              <a:t>Вирусни</a:t>
            </a:r>
            <a:r>
              <a:rPr lang="sl-SI" kern="0" dirty="0">
                <a:latin typeface="Comic Sans MS" pitchFamily="66" charset="0"/>
                <a:cs typeface="Arial"/>
              </a:rPr>
              <a:t> </a:t>
            </a:r>
            <a:r>
              <a:rPr lang="sr-Cyrl-CS" kern="0" dirty="0" smtClean="0">
                <a:latin typeface="Comic Sans MS" pitchFamily="66" charset="0"/>
                <a:cs typeface="Arial"/>
              </a:rPr>
              <a:t>менингитиси</a:t>
            </a:r>
            <a:r>
              <a:rPr lang="sl-SI" kern="0" dirty="0" smtClean="0">
                <a:latin typeface="Comic Sans MS" pitchFamily="66" charset="0"/>
                <a:cs typeface="Arial"/>
              </a:rPr>
              <a:t>-</a:t>
            </a:r>
            <a:r>
              <a:rPr lang="sr-Cyrl-CS" kern="0" dirty="0" smtClean="0">
                <a:latin typeface="Comic Sans MS" pitchFamily="66" charset="0"/>
                <a:cs typeface="Arial"/>
              </a:rPr>
              <a:t>Симптоми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Clr>
                <a:srgbClr val="C00000"/>
              </a:buClr>
              <a:defRPr/>
            </a:pPr>
            <a:r>
              <a:rPr lang="sr-Cyrl-CS" dirty="0"/>
              <a:t>Акутан</a:t>
            </a:r>
            <a:r>
              <a:rPr lang="sl-SI" dirty="0"/>
              <a:t> </a:t>
            </a:r>
            <a:r>
              <a:rPr lang="sr-Cyrl-CS" dirty="0"/>
              <a:t>почетак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- </a:t>
            </a:r>
            <a:r>
              <a:rPr lang="sr-Cyrl-CS" dirty="0"/>
              <a:t>фебрилност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/>
              <a:t>главобоља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/>
              <a:t>мука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/>
              <a:t>повраћање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/>
              <a:t>фотофобија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 smtClean="0"/>
              <a:t>ми</a:t>
            </a:r>
            <a:r>
              <a:rPr lang="sr-Cyrl-RS" dirty="0"/>
              <a:t>ј</a:t>
            </a:r>
            <a:r>
              <a:rPr lang="sr-Cyrl-CS" dirty="0" smtClean="0"/>
              <a:t>алгија</a:t>
            </a:r>
            <a:r>
              <a:rPr lang="sl-SI" dirty="0"/>
              <a:t>, </a:t>
            </a:r>
            <a:r>
              <a:rPr lang="sr-Cyrl-CS" dirty="0"/>
              <a:t>артралгија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- </a:t>
            </a:r>
            <a:r>
              <a:rPr lang="sr-Cyrl-CS" dirty="0"/>
              <a:t>ретке</a:t>
            </a:r>
            <a:r>
              <a:rPr lang="sl-SI" dirty="0"/>
              <a:t> </a:t>
            </a:r>
            <a:r>
              <a:rPr lang="sr-Cyrl-CS" dirty="0"/>
              <a:t>столице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1229" y="1626090"/>
            <a:ext cx="1920406" cy="1737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649" y="4942791"/>
            <a:ext cx="2914141" cy="1676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3194" y="2257687"/>
            <a:ext cx="2054530" cy="17436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2625" y="371989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Вирусни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менингитиси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– </a:t>
            </a:r>
            <a:r>
              <a:rPr lang="sr-Cyrl-RS" sz="4000" kern="0" noProof="0" dirty="0" smtClean="0">
                <a:latin typeface="Comic Sans MS" pitchFamily="66" charset="0"/>
                <a:cs typeface="Arial"/>
              </a:rPr>
              <a:t>к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линички</a:t>
            </a:r>
            <a:r>
              <a:rPr kumimoji="0" lang="sl-SI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 </a:t>
            </a:r>
            <a:r>
              <a:rPr kumimoji="0" lang="sr-Cyrl-CS" sz="40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Comic Sans MS" pitchFamily="66" charset="0"/>
                <a:cs typeface="Arial"/>
              </a:rPr>
              <a:t>налаз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98812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sr-Cyrl-CS" b="1" dirty="0">
                <a:solidFill>
                  <a:srgbClr val="C00000"/>
                </a:solidFill>
              </a:rPr>
              <a:t>Пацијент</a:t>
            </a:r>
            <a:r>
              <a:rPr lang="sl-SI" b="1" dirty="0">
                <a:solidFill>
                  <a:srgbClr val="C00000"/>
                </a:solidFill>
              </a:rPr>
              <a:t> </a:t>
            </a:r>
            <a:r>
              <a:rPr lang="sr-Cyrl-CS" b="1" dirty="0">
                <a:solidFill>
                  <a:srgbClr val="C00000"/>
                </a:solidFill>
              </a:rPr>
              <a:t>свестан</a:t>
            </a:r>
            <a:r>
              <a:rPr lang="sl-SI" b="1" dirty="0">
                <a:solidFill>
                  <a:srgbClr val="C00000"/>
                </a:solidFill>
              </a:rPr>
              <a:t> </a:t>
            </a:r>
            <a:r>
              <a:rPr lang="sr-Cyrl-CS" b="1" dirty="0">
                <a:solidFill>
                  <a:srgbClr val="C00000"/>
                </a:solidFill>
              </a:rPr>
              <a:t>и</a:t>
            </a:r>
            <a:r>
              <a:rPr lang="sl-SI" b="1" dirty="0">
                <a:solidFill>
                  <a:srgbClr val="C00000"/>
                </a:solidFill>
              </a:rPr>
              <a:t> </a:t>
            </a:r>
            <a:r>
              <a:rPr lang="sr-Cyrl-CS" b="1" dirty="0">
                <a:solidFill>
                  <a:srgbClr val="C00000"/>
                </a:solidFill>
              </a:rPr>
              <a:t>адекватан</a:t>
            </a:r>
            <a:r>
              <a:rPr lang="sl-SI" b="1" dirty="0">
                <a:solidFill>
                  <a:srgbClr val="C00000"/>
                </a:solidFill>
              </a:rPr>
              <a:t>!!!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Укочен</a:t>
            </a:r>
            <a:r>
              <a:rPr lang="sl-SI" dirty="0"/>
              <a:t> </a:t>
            </a:r>
            <a:r>
              <a:rPr lang="sr-Cyrl-CS" dirty="0"/>
              <a:t>врат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Менингеални</a:t>
            </a:r>
            <a:r>
              <a:rPr lang="sl-SI" dirty="0"/>
              <a:t> </a:t>
            </a:r>
            <a:r>
              <a:rPr lang="sr-Cyrl-CS" dirty="0"/>
              <a:t>знаци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Без</a:t>
            </a:r>
            <a:r>
              <a:rPr lang="sl-SI" dirty="0"/>
              <a:t> </a:t>
            </a:r>
            <a:r>
              <a:rPr lang="sr-Cyrl-CS" dirty="0"/>
              <a:t>фокалних</a:t>
            </a:r>
            <a:r>
              <a:rPr lang="sl-SI" dirty="0"/>
              <a:t> </a:t>
            </a:r>
            <a:r>
              <a:rPr lang="sr-Cyrl-CS" dirty="0"/>
              <a:t>неуролошких</a:t>
            </a:r>
            <a:r>
              <a:rPr lang="sl-SI" dirty="0"/>
              <a:t> </a:t>
            </a:r>
            <a:r>
              <a:rPr lang="sr-Cyrl-CS" dirty="0"/>
              <a:t>испада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Оспа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71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Вирусни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r-Cyrl-CS" dirty="0">
                <a:latin typeface="Comic Sans MS" pitchFamily="66" charset="0"/>
              </a:rPr>
              <a:t>менингитиси</a:t>
            </a:r>
            <a:r>
              <a:rPr lang="sl-SI" dirty="0">
                <a:latin typeface="Comic Sans MS" pitchFamily="66" charset="0"/>
              </a:rPr>
              <a:t> – </a:t>
            </a:r>
            <a:r>
              <a:rPr lang="sr-Cyrl-CS" dirty="0">
                <a:latin typeface="Comic Sans MS" pitchFamily="66" charset="0"/>
              </a:rPr>
              <a:t>д</a:t>
            </a:r>
            <a:r>
              <a:rPr lang="sr-Cyrl-CS" dirty="0" smtClean="0">
                <a:latin typeface="Comic Sans MS" pitchFamily="66" charset="0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986" y="2409509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Ликвор</a:t>
            </a:r>
            <a:endParaRPr lang="sl-SI" b="1" dirty="0"/>
          </a:p>
          <a:p>
            <a:pPr>
              <a:buNone/>
              <a:defRPr/>
            </a:pPr>
            <a:r>
              <a:rPr lang="sl-SI" dirty="0"/>
              <a:t>  - </a:t>
            </a:r>
            <a:r>
              <a:rPr lang="sr-Cyrl-CS" dirty="0"/>
              <a:t>протеинорахија</a:t>
            </a:r>
            <a:r>
              <a:rPr lang="sl-SI" dirty="0"/>
              <a:t> (</a:t>
            </a:r>
            <a:r>
              <a:rPr lang="sr-Cyrl-CS" dirty="0"/>
              <a:t>нормална</a:t>
            </a:r>
            <a:r>
              <a:rPr lang="sl-SI" dirty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/>
              <a:t>хиперпротеинорахија</a:t>
            </a:r>
            <a:r>
              <a:rPr lang="sl-SI" dirty="0"/>
              <a:t>)</a:t>
            </a:r>
          </a:p>
          <a:p>
            <a:pPr>
              <a:buNone/>
              <a:defRPr/>
            </a:pPr>
            <a:r>
              <a:rPr lang="sl-SI" dirty="0"/>
              <a:t>  - </a:t>
            </a:r>
            <a:r>
              <a:rPr lang="sr-Cyrl-CS" dirty="0"/>
              <a:t>лимфоцитна</a:t>
            </a:r>
            <a:r>
              <a:rPr lang="sl-SI" dirty="0"/>
              <a:t> </a:t>
            </a:r>
            <a:r>
              <a:rPr lang="sr-Cyrl-CS" dirty="0"/>
              <a:t>плеоцитоза</a:t>
            </a:r>
            <a:r>
              <a:rPr lang="sl-SI" dirty="0"/>
              <a:t> </a:t>
            </a:r>
            <a:r>
              <a:rPr lang="sr-Cyrl-CS" dirty="0"/>
              <a:t>до</a:t>
            </a:r>
            <a:r>
              <a:rPr lang="sl-SI" dirty="0"/>
              <a:t> 1000/</a:t>
            </a:r>
            <a:r>
              <a:rPr lang="sr-Cyrl-CS" dirty="0"/>
              <a:t>мм</a:t>
            </a:r>
            <a:r>
              <a:rPr lang="sl-SI" baseline="30000" dirty="0"/>
              <a:t>3</a:t>
            </a:r>
          </a:p>
          <a:p>
            <a:pPr>
              <a:buNone/>
              <a:defRPr/>
            </a:pPr>
            <a:r>
              <a:rPr lang="sl-SI" baseline="30000" dirty="0"/>
              <a:t>  </a:t>
            </a:r>
            <a:r>
              <a:rPr lang="sl-SI" dirty="0"/>
              <a:t>- </a:t>
            </a:r>
            <a:r>
              <a:rPr lang="sr-Cyrl-CS" dirty="0"/>
              <a:t>гликорахија</a:t>
            </a:r>
            <a:r>
              <a:rPr lang="sl-SI" dirty="0"/>
              <a:t> (</a:t>
            </a:r>
            <a:r>
              <a:rPr lang="sr-Cyrl-CS" dirty="0"/>
              <a:t>нормална</a:t>
            </a:r>
            <a:r>
              <a:rPr lang="sl-SI" dirty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/>
              <a:t>хипогликорахија</a:t>
            </a:r>
            <a:r>
              <a:rPr lang="sl-SI" dirty="0"/>
              <a:t>)</a:t>
            </a:r>
          </a:p>
          <a:p>
            <a:pPr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Очно</a:t>
            </a:r>
            <a:r>
              <a:rPr lang="sl-SI" b="1" dirty="0"/>
              <a:t> </a:t>
            </a:r>
            <a:r>
              <a:rPr lang="sr-Cyrl-CS" b="1" dirty="0"/>
              <a:t>дно</a:t>
            </a:r>
            <a:r>
              <a:rPr lang="sl-SI" b="1" dirty="0"/>
              <a:t> </a:t>
            </a:r>
            <a:r>
              <a:rPr lang="sl-SI" dirty="0"/>
              <a:t>– </a:t>
            </a:r>
            <a:r>
              <a:rPr lang="sr-Cyrl-CS" dirty="0"/>
              <a:t>уредан</a:t>
            </a:r>
            <a:r>
              <a:rPr lang="sl-SI" dirty="0"/>
              <a:t> </a:t>
            </a:r>
            <a:r>
              <a:rPr lang="sr-Cyrl-CS" dirty="0"/>
              <a:t>налаз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en-US" b="1" dirty="0"/>
              <a:t>K</a:t>
            </a:r>
            <a:r>
              <a:rPr lang="sr-Cyrl-CS" b="1" dirty="0"/>
              <a:t>Т</a:t>
            </a:r>
            <a:r>
              <a:rPr lang="sl-SI" dirty="0"/>
              <a:t>- </a:t>
            </a:r>
            <a:r>
              <a:rPr lang="sr-Cyrl-CS" dirty="0"/>
              <a:t>некористан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89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Вирусни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менингитиси</a:t>
            </a:r>
            <a:r>
              <a:rPr lang="sr-Cyrl-RS" dirty="0" smtClean="0">
                <a:latin typeface="Comic Sans MS" pitchFamily="66" charset="0"/>
              </a:rPr>
              <a:t>-д</a:t>
            </a:r>
            <a:r>
              <a:rPr lang="sr-Cyrl-CS" dirty="0" smtClean="0">
                <a:latin typeface="Comic Sans MS" pitchFamily="66" charset="0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8985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Изолација</a:t>
            </a:r>
            <a:r>
              <a:rPr lang="sl-SI" dirty="0"/>
              <a:t> </a:t>
            </a:r>
            <a:r>
              <a:rPr lang="sr-Cyrl-CS" dirty="0"/>
              <a:t>агенса</a:t>
            </a:r>
            <a:r>
              <a:rPr lang="sl-SI" dirty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значајан</a:t>
            </a:r>
            <a:r>
              <a:rPr lang="sl-SI" dirty="0"/>
              <a:t> </a:t>
            </a:r>
            <a:r>
              <a:rPr lang="sr-Cyrl-CS" dirty="0"/>
              <a:t>пораст</a:t>
            </a:r>
            <a:r>
              <a:rPr lang="sl-SI" dirty="0"/>
              <a:t> </a:t>
            </a:r>
            <a:r>
              <a:rPr lang="sr-Cyrl-CS" dirty="0"/>
              <a:t>антитела</a:t>
            </a:r>
            <a:r>
              <a:rPr lang="sl-SI" dirty="0"/>
              <a:t> </a:t>
            </a:r>
            <a:r>
              <a:rPr lang="sr-Cyrl-CS" dirty="0"/>
              <a:t>често</a:t>
            </a:r>
            <a:r>
              <a:rPr lang="sl-SI" dirty="0"/>
              <a:t> </a:t>
            </a:r>
            <a:r>
              <a:rPr lang="sr-Cyrl-CS" dirty="0"/>
              <a:t>без</a:t>
            </a:r>
            <a:r>
              <a:rPr lang="sl-SI" dirty="0"/>
              <a:t> </a:t>
            </a:r>
            <a:r>
              <a:rPr lang="sr-Cyrl-CS" dirty="0"/>
              <a:t>успеха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Специфични</a:t>
            </a:r>
            <a:r>
              <a:rPr lang="sl-SI" dirty="0"/>
              <a:t> </a:t>
            </a:r>
            <a:r>
              <a:rPr lang="sr-Cyrl-CS" dirty="0"/>
              <a:t>тестови</a:t>
            </a:r>
            <a:r>
              <a:rPr lang="sl-SI" dirty="0"/>
              <a:t> </a:t>
            </a:r>
            <a:r>
              <a:rPr lang="sr-Cyrl-CS" dirty="0"/>
              <a:t>за</a:t>
            </a:r>
            <a:r>
              <a:rPr lang="sl-SI" dirty="0"/>
              <a:t> </a:t>
            </a:r>
            <a:r>
              <a:rPr lang="sr-Cyrl-CS" dirty="0" smtClean="0"/>
              <a:t>вирусе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Рекурентни</a:t>
            </a:r>
            <a:r>
              <a:rPr lang="sl-SI" dirty="0"/>
              <a:t> </a:t>
            </a:r>
            <a:r>
              <a:rPr lang="sr-Cyrl-CS" dirty="0"/>
              <a:t>менингитиси</a:t>
            </a:r>
            <a:r>
              <a:rPr lang="sl-SI" dirty="0"/>
              <a:t>- </a:t>
            </a:r>
            <a:r>
              <a:rPr lang="sr-Cyrl-CS" dirty="0"/>
              <a:t>сумња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               </a:t>
            </a:r>
            <a:r>
              <a:rPr lang="sr-Cyrl-CS" dirty="0"/>
              <a:t>Лајмску</a:t>
            </a:r>
            <a:r>
              <a:rPr lang="sl-SI" dirty="0"/>
              <a:t> </a:t>
            </a:r>
            <a:r>
              <a:rPr lang="sr-Cyrl-CS" dirty="0"/>
              <a:t>болест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</a:t>
            </a:r>
            <a:r>
              <a:rPr lang="sr-Cyrl-CS" dirty="0"/>
              <a:t>с</a:t>
            </a:r>
            <a:r>
              <a:rPr lang="sr-Cyrl-CS" dirty="0" smtClean="0"/>
              <a:t>ифилис</a:t>
            </a:r>
            <a:r>
              <a:rPr lang="sl-SI" dirty="0" smtClean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               </a:t>
            </a:r>
            <a:r>
              <a:rPr lang="sr-Cyrl-CS" dirty="0"/>
              <a:t>в</a:t>
            </a:r>
            <a:r>
              <a:rPr lang="sr-Cyrl-CS" dirty="0" smtClean="0"/>
              <a:t>аскулитис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7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Вирусни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менингитиси</a:t>
            </a:r>
            <a:r>
              <a:rPr lang="sl-SI" dirty="0" smtClean="0">
                <a:latin typeface="Comic Sans MS" pitchFamily="66" charset="0"/>
              </a:rPr>
              <a:t>-</a:t>
            </a:r>
            <a:r>
              <a:rPr lang="sr-Cyrl-RS" dirty="0" smtClean="0">
                <a:latin typeface="Comic Sans MS" pitchFamily="66" charset="0"/>
              </a:rPr>
              <a:t>т</a:t>
            </a:r>
            <a:r>
              <a:rPr lang="sr-Cyrl-CS" dirty="0" smtClean="0">
                <a:latin typeface="Comic Sans MS" pitchFamily="66" charset="0"/>
              </a:rPr>
              <a:t>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Антивирусне</a:t>
            </a:r>
            <a:r>
              <a:rPr lang="sl-SI" b="1" dirty="0"/>
              <a:t> </a:t>
            </a:r>
            <a:r>
              <a:rPr lang="sr-Cyrl-CS" b="1" dirty="0"/>
              <a:t>супстанце</a:t>
            </a:r>
            <a:endParaRPr lang="sl-SI" b="1" dirty="0"/>
          </a:p>
          <a:p>
            <a:pPr>
              <a:buNone/>
              <a:defRPr/>
            </a:pPr>
            <a:r>
              <a:rPr lang="sl-SI" dirty="0"/>
              <a:t>   -</a:t>
            </a:r>
            <a:r>
              <a:rPr lang="sr-Cyrl-CS" dirty="0" smtClean="0"/>
              <a:t>Ац</a:t>
            </a:r>
            <a:r>
              <a:rPr lang="sr-Cyrl-RS" dirty="0" smtClean="0"/>
              <a:t>икловир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Симптоматска</a:t>
            </a:r>
            <a:endParaRPr lang="sl-SI" b="1" dirty="0"/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 smtClean="0"/>
              <a:t>аналгетици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 smtClean="0"/>
              <a:t>антипиретици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647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Клиничко испољавање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85999"/>
            <a:ext cx="10515600" cy="3890963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Акутно</a:t>
            </a:r>
          </a:p>
          <a:p>
            <a:pPr marL="0" indent="0">
              <a:buClr>
                <a:srgbClr val="C00000"/>
              </a:buClr>
              <a:buNone/>
            </a:pPr>
            <a:endParaRPr lang="en-US" dirty="0" smtClean="0"/>
          </a:p>
          <a:p>
            <a:pPr>
              <a:buClr>
                <a:srgbClr val="C00000"/>
              </a:buClr>
            </a:pPr>
            <a:r>
              <a:rPr lang="sr-Cyrl-RS" dirty="0" smtClean="0"/>
              <a:t>Субакутно</a:t>
            </a:r>
          </a:p>
          <a:p>
            <a:pPr>
              <a:buClr>
                <a:srgbClr val="C00000"/>
              </a:buClr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Хронично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52268" y="1336430"/>
            <a:ext cx="10641037" cy="42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21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Вирусни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енцефалитис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26" y="2219520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Примарни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Секундарни (пара или постинфективни енцефалитис)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Поствакцинални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sr-Cyrl-RS" dirty="0"/>
          </a:p>
          <a:p>
            <a:pPr marL="0" indent="0">
              <a:buClr>
                <a:srgbClr val="92D050"/>
              </a:buClr>
              <a:buNone/>
            </a:pPr>
            <a:r>
              <a:rPr lang="sr-Cyrl-RS" dirty="0" smtClean="0"/>
              <a:t>   5-10 дана после почетка инфективне болести или вакцинације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1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Вирусни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енцефалитис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3206"/>
            <a:ext cx="11119338" cy="4587314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C00000"/>
              </a:buClr>
            </a:pPr>
            <a:r>
              <a:rPr lang="sr-Cyrl-RS" b="1" dirty="0" smtClean="0"/>
              <a:t>Чести узрочници  </a:t>
            </a:r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r>
              <a:rPr lang="en-US" altLang="en-US" dirty="0" smtClean="0"/>
              <a:t>– </a:t>
            </a:r>
            <a:r>
              <a:rPr lang="en-US" altLang="en-US" dirty="0" smtClean="0"/>
              <a:t>Enterovirusi</a:t>
            </a:r>
            <a:endParaRPr lang="sr-Cyrl-RS" altLang="en-US" dirty="0" smtClean="0"/>
          </a:p>
          <a:p>
            <a:pPr marL="0" indent="0">
              <a:buNone/>
            </a:pPr>
            <a:r>
              <a:rPr lang="en-US" altLang="en-US" dirty="0" smtClean="0"/>
              <a:t>– </a:t>
            </a:r>
            <a:r>
              <a:rPr lang="en-US" altLang="en-US" dirty="0"/>
              <a:t>Arbovirusi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– HIV</a:t>
            </a:r>
            <a:br>
              <a:rPr lang="en-US" altLang="en-US" dirty="0"/>
            </a:br>
            <a:r>
              <a:rPr lang="en-US" altLang="en-US" dirty="0"/>
              <a:t>– </a:t>
            </a:r>
            <a:r>
              <a:rPr lang="en-US" altLang="en-US" b="1" dirty="0"/>
              <a:t>Herpes simplex</a:t>
            </a:r>
            <a:br>
              <a:rPr lang="en-US" altLang="en-US" b="1" dirty="0"/>
            </a:br>
            <a:r>
              <a:rPr lang="en-US" altLang="en-US" dirty="0"/>
              <a:t>– </a:t>
            </a:r>
            <a:r>
              <a:rPr lang="en-US" altLang="en-US" dirty="0" smtClean="0"/>
              <a:t>Varicel</a:t>
            </a:r>
            <a:r>
              <a:rPr lang="sr-Latn-RS" altLang="en-US" dirty="0" smtClean="0"/>
              <a:t>l</a:t>
            </a:r>
            <a:r>
              <a:rPr lang="en-US" altLang="en-US" dirty="0" smtClean="0"/>
              <a:t>a </a:t>
            </a:r>
            <a:r>
              <a:rPr lang="en-US" altLang="en-US" dirty="0" smtClean="0"/>
              <a:t>zoster</a:t>
            </a:r>
            <a:endParaRPr lang="sr-Cyrl-RS" altLang="en-US" dirty="0" smtClean="0"/>
          </a:p>
          <a:p>
            <a:pPr marL="0" indent="0">
              <a:buNone/>
            </a:pPr>
            <a:endParaRPr lang="sr-Cyrl-RS" altLang="en-US" dirty="0" smtClean="0"/>
          </a:p>
          <a:p>
            <a:pPr>
              <a:buClr>
                <a:srgbClr val="C00000"/>
              </a:buClr>
            </a:pPr>
            <a:r>
              <a:rPr lang="sr-Cyrl-RS" altLang="en-US" b="1" dirty="0" smtClean="0"/>
              <a:t>Ретки узрочници</a:t>
            </a:r>
          </a:p>
          <a:p>
            <a:pPr marL="0" indent="0">
              <a:buNone/>
            </a:pPr>
            <a:endParaRPr lang="sr-Cyrl-RS" altLang="en-US" dirty="0" smtClean="0"/>
          </a:p>
          <a:p>
            <a:pPr marL="0" indent="0">
              <a:buNone/>
            </a:pPr>
            <a:r>
              <a:rPr lang="en-US" altLang="en-US" dirty="0" smtClean="0"/>
              <a:t>– </a:t>
            </a:r>
            <a:r>
              <a:rPr lang="en-US" altLang="en-US" dirty="0"/>
              <a:t>Adenovirusi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– </a:t>
            </a:r>
            <a:r>
              <a:rPr lang="en-US" altLang="en-US" dirty="0"/>
              <a:t>Influenca</a:t>
            </a:r>
            <a:r>
              <a:rPr lang="en-US" altLang="en-US" dirty="0"/>
              <a:t>, </a:t>
            </a:r>
            <a:r>
              <a:rPr lang="en-US" altLang="en-US" dirty="0"/>
              <a:t>Parainfluenca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– Mumps</a:t>
            </a:r>
            <a:br>
              <a:rPr lang="en-US" altLang="en-US" dirty="0"/>
            </a:br>
            <a:r>
              <a:rPr lang="en-US" altLang="en-US" dirty="0"/>
              <a:t>– </a:t>
            </a:r>
            <a:r>
              <a:rPr lang="en-US" altLang="en-US" dirty="0"/>
              <a:t>Rubela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701" y="1913206"/>
            <a:ext cx="5542671" cy="458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Comic Sans MS" panose="030F0702030302020204" pitchFamily="66" charset="0"/>
              </a:rPr>
              <a:t>Инфекција ЦНС вирусом може да настане на 2 начина: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17994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sr-Cyrl-RS" altLang="en-US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  <a:p>
            <a:pPr>
              <a:buClr>
                <a:srgbClr val="C00000"/>
              </a:buClr>
            </a:pPr>
            <a:r>
              <a:rPr lang="sr-Cyrl-RS" altLang="en-US" b="1" dirty="0" smtClean="0">
                <a:solidFill>
                  <a:srgbClr val="C00000"/>
                </a:solidFill>
              </a:rPr>
              <a:t>Хематогеним путем- </a:t>
            </a:r>
            <a:r>
              <a:rPr lang="sr-Cyrl-RS" altLang="en-US" dirty="0" smtClean="0"/>
              <a:t>са места примарне инфекције </a:t>
            </a:r>
            <a:r>
              <a:rPr lang="en-US" altLang="en-US" dirty="0" smtClean="0"/>
              <a:t>(</a:t>
            </a:r>
            <a:r>
              <a:rPr lang="sr-Cyrl-RS" altLang="en-US" dirty="0" smtClean="0"/>
              <a:t>нпр</a:t>
            </a:r>
            <a:r>
              <a:rPr lang="en-US" altLang="en-US" dirty="0" smtClean="0"/>
              <a:t>. </a:t>
            </a:r>
            <a:r>
              <a:rPr lang="sr-Cyrl-RS" altLang="en-US" dirty="0" smtClean="0"/>
              <a:t>назална слузница</a:t>
            </a:r>
            <a:r>
              <a:rPr lang="en-US" altLang="en-US" dirty="0" smtClean="0"/>
              <a:t>) </a:t>
            </a:r>
            <a:endParaRPr lang="sr-Cyrl-RS" altLang="en-US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endParaRPr lang="sr-Cyrl-RS" altLang="en-US" b="1" dirty="0">
              <a:solidFill>
                <a:srgbClr val="FF6600"/>
              </a:solidFill>
            </a:endParaRPr>
          </a:p>
          <a:p>
            <a:pPr>
              <a:buClr>
                <a:srgbClr val="C00000"/>
              </a:buClr>
            </a:pPr>
            <a:r>
              <a:rPr lang="sr-Cyrl-RS" altLang="en-US" b="1" dirty="0" smtClean="0">
                <a:solidFill>
                  <a:srgbClr val="C00000"/>
                </a:solidFill>
              </a:rPr>
              <a:t>Неурогеним путем-</a:t>
            </a:r>
            <a:r>
              <a:rPr lang="en-US" altLang="en-US" b="1" dirty="0" smtClean="0">
                <a:solidFill>
                  <a:srgbClr val="C00000"/>
                </a:solidFill>
              </a:rPr>
              <a:t> </a:t>
            </a:r>
            <a:r>
              <a:rPr lang="sr-Cyrl-RS" altLang="en-US" dirty="0" smtClean="0"/>
              <a:t>када се вирус из улазног места шири дуж аксона до </a:t>
            </a:r>
            <a:r>
              <a:rPr lang="sr-Cyrl-RS" altLang="en-US" dirty="0" smtClean="0"/>
              <a:t>ган</a:t>
            </a:r>
            <a:r>
              <a:rPr lang="sr-Cyrl-RS" altLang="en-US" dirty="0"/>
              <a:t>г</a:t>
            </a:r>
            <a:r>
              <a:rPr lang="sr-Cyrl-RS" altLang="en-US" dirty="0" smtClean="0"/>
              <a:t>лија</a:t>
            </a:r>
            <a:r>
              <a:rPr lang="en-US" altLang="en-US" dirty="0" smtClean="0"/>
              <a:t>, </a:t>
            </a:r>
            <a:r>
              <a:rPr lang="sr-Cyrl-RS" altLang="en-US" dirty="0" smtClean="0"/>
              <a:t>а потом даље у нервно ткиво</a:t>
            </a:r>
            <a:r>
              <a:rPr lang="en-US" altLang="en-US" dirty="0" smtClean="0"/>
              <a:t> (</a:t>
            </a:r>
            <a:r>
              <a:rPr lang="sr-Cyrl-RS" altLang="en-US" dirty="0" smtClean="0"/>
              <a:t>нпр</a:t>
            </a:r>
            <a:r>
              <a:rPr lang="en-US" altLang="en-US" dirty="0" smtClean="0"/>
              <a:t>. </a:t>
            </a:r>
            <a:r>
              <a:rPr lang="sr-Latn-RS" altLang="en-US" dirty="0" smtClean="0"/>
              <a:t>HSV, VZV</a:t>
            </a:r>
            <a:r>
              <a:rPr lang="en-US" altLang="en-US" dirty="0" smtClean="0"/>
              <a:t>, </a:t>
            </a:r>
            <a:r>
              <a:rPr lang="en-US" altLang="en-US" dirty="0"/>
              <a:t>rabies)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471723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21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Енцефалитиси</a:t>
            </a:r>
            <a:r>
              <a:rPr lang="sl-SI" kern="0" dirty="0" smtClean="0">
                <a:latin typeface="Comic Sans MS" pitchFamily="66" charset="0"/>
                <a:cs typeface="Arial"/>
              </a:rPr>
              <a:t>-</a:t>
            </a:r>
            <a:r>
              <a:rPr lang="sr-Cyrl-CS" kern="0" dirty="0">
                <a:latin typeface="Comic Sans MS" pitchFamily="66" charset="0"/>
                <a:cs typeface="Arial"/>
              </a:rPr>
              <a:t>к</a:t>
            </a:r>
            <a:r>
              <a:rPr lang="sr-Cyrl-CS" kern="0" dirty="0" smtClean="0">
                <a:latin typeface="Comic Sans MS" pitchFamily="66" charset="0"/>
                <a:cs typeface="Arial"/>
              </a:rPr>
              <a:t>линичка</a:t>
            </a:r>
            <a:r>
              <a:rPr lang="sl-SI" kern="0" dirty="0" smtClean="0">
                <a:latin typeface="Comic Sans MS" pitchFamily="66" charset="0"/>
                <a:cs typeface="Arial"/>
              </a:rPr>
              <a:t> </a:t>
            </a:r>
            <a:r>
              <a:rPr lang="sr-Cyrl-CS" kern="0" dirty="0">
                <a:latin typeface="Comic Sans MS" pitchFamily="66" charset="0"/>
                <a:cs typeface="Arial"/>
              </a:rPr>
              <a:t>слика</a:t>
            </a:r>
            <a:r>
              <a:rPr lang="sl-SI" kern="0" dirty="0">
                <a:latin typeface="Comic Sans MS" pitchFamily="66" charset="0"/>
                <a:cs typeface="Arial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09509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Изненадна</a:t>
            </a:r>
            <a:r>
              <a:rPr lang="sl-SI" dirty="0"/>
              <a:t> </a:t>
            </a:r>
            <a:r>
              <a:rPr lang="sr-Cyrl-CS" dirty="0" smtClean="0"/>
              <a:t>фебрилност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Поремећено</a:t>
            </a:r>
            <a:r>
              <a:rPr lang="sl-SI" dirty="0" smtClean="0"/>
              <a:t> </a:t>
            </a:r>
            <a:r>
              <a:rPr lang="sr-Cyrl-CS" dirty="0"/>
              <a:t>стање</a:t>
            </a:r>
            <a:r>
              <a:rPr lang="sl-SI" dirty="0"/>
              <a:t> </a:t>
            </a:r>
            <a:r>
              <a:rPr lang="sr-Cyrl-CS" dirty="0" smtClean="0"/>
              <a:t>свести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Главобоља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Фокални</a:t>
            </a:r>
            <a:r>
              <a:rPr lang="sl-SI" dirty="0" smtClean="0"/>
              <a:t>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генерализовани</a:t>
            </a:r>
            <a:r>
              <a:rPr lang="sl-SI" dirty="0"/>
              <a:t> </a:t>
            </a:r>
            <a:r>
              <a:rPr lang="sr-Cyrl-CS" dirty="0" smtClean="0"/>
              <a:t>напади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Разна</a:t>
            </a:r>
            <a:r>
              <a:rPr lang="sl-SI" dirty="0" smtClean="0"/>
              <a:t> </a:t>
            </a:r>
            <a:r>
              <a:rPr lang="sr-Cyrl-CS" dirty="0"/>
              <a:t>психичка</a:t>
            </a:r>
            <a:r>
              <a:rPr lang="sl-SI" dirty="0"/>
              <a:t> </a:t>
            </a:r>
            <a:r>
              <a:rPr lang="sr-Cyrl-CS" dirty="0" smtClean="0"/>
              <a:t>стања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Укочен</a:t>
            </a:r>
            <a:r>
              <a:rPr lang="sl-SI" dirty="0" smtClean="0"/>
              <a:t> </a:t>
            </a:r>
            <a:r>
              <a:rPr lang="sr-Cyrl-CS" dirty="0"/>
              <a:t>врат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71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Енцефалитиси</a:t>
            </a:r>
            <a:r>
              <a:rPr lang="sl-SI" dirty="0" smtClean="0">
                <a:latin typeface="Comic Sans MS" pitchFamily="66" charset="0"/>
              </a:rPr>
              <a:t>-</a:t>
            </a:r>
            <a:r>
              <a:rPr lang="sr-Cyrl-RS" dirty="0" smtClean="0">
                <a:latin typeface="Comic Sans MS" pitchFamily="66" charset="0"/>
              </a:rPr>
              <a:t>д</a:t>
            </a:r>
            <a:r>
              <a:rPr lang="sr-Cyrl-CS" dirty="0" smtClean="0">
                <a:latin typeface="Comic Sans MS" pitchFamily="66" charset="0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3249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Очно</a:t>
            </a:r>
            <a:r>
              <a:rPr lang="sl-SI" b="1" dirty="0"/>
              <a:t> </a:t>
            </a:r>
            <a:r>
              <a:rPr lang="sr-Cyrl-CS" b="1" dirty="0"/>
              <a:t>дно</a:t>
            </a:r>
            <a:r>
              <a:rPr lang="sl-SI" b="1" dirty="0"/>
              <a:t> </a:t>
            </a:r>
            <a:r>
              <a:rPr lang="sl-SI" dirty="0"/>
              <a:t>- </a:t>
            </a:r>
            <a:r>
              <a:rPr lang="sr-Cyrl-CS" dirty="0"/>
              <a:t>нормалан</a:t>
            </a:r>
            <a:r>
              <a:rPr lang="sl-SI" dirty="0"/>
              <a:t> </a:t>
            </a:r>
            <a:r>
              <a:rPr lang="sr-Cyrl-CS" dirty="0"/>
              <a:t>налаз</a:t>
            </a:r>
            <a:r>
              <a:rPr lang="sl-SI" dirty="0"/>
              <a:t>, </a:t>
            </a:r>
            <a:r>
              <a:rPr lang="sr-Cyrl-CS" dirty="0"/>
              <a:t>нејасне</a:t>
            </a:r>
            <a:r>
              <a:rPr lang="sl-SI" dirty="0"/>
              <a:t> </a:t>
            </a:r>
            <a:r>
              <a:rPr lang="sr-Cyrl-CS" dirty="0"/>
              <a:t>границе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ЕЕГ</a:t>
            </a:r>
            <a:r>
              <a:rPr lang="sl-SI" dirty="0"/>
              <a:t> – </a:t>
            </a:r>
            <a:r>
              <a:rPr lang="sr-Cyrl-CS" dirty="0"/>
              <a:t>типична</a:t>
            </a:r>
            <a:r>
              <a:rPr lang="sl-SI" dirty="0"/>
              <a:t> </a:t>
            </a:r>
            <a:r>
              <a:rPr lang="sr-Cyrl-CS" dirty="0"/>
              <a:t>пражњења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en-US" b="1" dirty="0"/>
              <a:t>K</a:t>
            </a:r>
            <a:r>
              <a:rPr lang="sr-Cyrl-CS" b="1" dirty="0"/>
              <a:t>Т</a:t>
            </a:r>
            <a:r>
              <a:rPr lang="sl-SI" b="1" dirty="0"/>
              <a:t>  </a:t>
            </a:r>
            <a:r>
              <a:rPr lang="sr-Cyrl-RS" b="1" dirty="0" smtClean="0"/>
              <a:t>  </a:t>
            </a:r>
            <a:r>
              <a:rPr lang="sl-SI" b="1" dirty="0" smtClean="0"/>
              <a:t> </a:t>
            </a:r>
            <a:r>
              <a:rPr lang="sl-SI" dirty="0"/>
              <a:t>- </a:t>
            </a:r>
            <a:r>
              <a:rPr lang="sr-Cyrl-CS" dirty="0"/>
              <a:t>хиподензне</a:t>
            </a:r>
            <a:r>
              <a:rPr lang="sl-SI" dirty="0"/>
              <a:t> </a:t>
            </a:r>
            <a:r>
              <a:rPr lang="sr-Cyrl-CS" dirty="0" smtClean="0"/>
              <a:t>зоне,</a:t>
            </a:r>
            <a:r>
              <a:rPr lang="sl-SI" dirty="0" smtClean="0"/>
              <a:t> </a:t>
            </a:r>
            <a:r>
              <a:rPr lang="sr-Cyrl-CS" dirty="0"/>
              <a:t>нејасно</a:t>
            </a:r>
            <a:r>
              <a:rPr lang="sl-SI" dirty="0"/>
              <a:t> </a:t>
            </a:r>
            <a:r>
              <a:rPr lang="sr-Cyrl-CS" dirty="0"/>
              <a:t>ограничене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- </a:t>
            </a:r>
            <a:r>
              <a:rPr lang="sr-Cyrl-CS" dirty="0"/>
              <a:t>едем</a:t>
            </a:r>
            <a:r>
              <a:rPr lang="sl-SI" dirty="0"/>
              <a:t> </a:t>
            </a:r>
            <a:r>
              <a:rPr lang="sr-Cyrl-CS" dirty="0"/>
              <a:t>мозга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- </a:t>
            </a:r>
            <a:r>
              <a:rPr lang="sr-Cyrl-CS" dirty="0"/>
              <a:t>мале</a:t>
            </a:r>
            <a:r>
              <a:rPr lang="sl-SI" dirty="0"/>
              <a:t> </a:t>
            </a:r>
            <a:r>
              <a:rPr lang="sr-Cyrl-CS" dirty="0"/>
              <a:t>хеморагије</a:t>
            </a:r>
            <a:r>
              <a:rPr lang="sl-SI" dirty="0"/>
              <a:t>, </a:t>
            </a:r>
            <a:r>
              <a:rPr lang="sr-Cyrl-CS" dirty="0"/>
              <a:t>хиподензне</a:t>
            </a:r>
            <a:r>
              <a:rPr lang="sl-SI" dirty="0"/>
              <a:t> </a:t>
            </a:r>
            <a:r>
              <a:rPr lang="sr-Cyrl-CS" dirty="0"/>
              <a:t>зоне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RS" dirty="0" smtClean="0"/>
              <a:t>Т</a:t>
            </a:r>
            <a:r>
              <a:rPr lang="sr-Cyrl-RS" dirty="0"/>
              <a:t> </a:t>
            </a:r>
            <a:r>
              <a:rPr lang="sr-Cyrl-CS" dirty="0" smtClean="0"/>
              <a:t>и</a:t>
            </a:r>
            <a:r>
              <a:rPr lang="sl-SI" dirty="0" smtClean="0"/>
              <a:t> </a:t>
            </a:r>
            <a:r>
              <a:rPr lang="sr-Cyrl-CS" dirty="0"/>
              <a:t>Ф</a:t>
            </a:r>
            <a:r>
              <a:rPr lang="sl-SI" dirty="0" smtClean="0"/>
              <a:t> </a:t>
            </a:r>
            <a:r>
              <a:rPr lang="sr-Cyrl-CS" dirty="0"/>
              <a:t>режњу</a:t>
            </a:r>
            <a:r>
              <a:rPr lang="sl-SI" dirty="0"/>
              <a:t> (</a:t>
            </a:r>
            <a:r>
              <a:rPr lang="sr-Cyrl-CS" dirty="0"/>
              <a:t>ХС</a:t>
            </a:r>
            <a:r>
              <a:rPr lang="sl-SI" dirty="0"/>
              <a:t> </a:t>
            </a:r>
            <a:r>
              <a:rPr lang="sr-Cyrl-CS" dirty="0"/>
              <a:t>тип</a:t>
            </a:r>
            <a:r>
              <a:rPr lang="sl-SI" dirty="0"/>
              <a:t> </a:t>
            </a:r>
            <a:r>
              <a:rPr lang="en-US" dirty="0"/>
              <a:t>1</a:t>
            </a:r>
            <a:r>
              <a:rPr lang="sl-SI" dirty="0"/>
              <a:t>)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5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Енцефалитиси</a:t>
            </a:r>
            <a:r>
              <a:rPr lang="sl-SI" dirty="0" smtClean="0">
                <a:latin typeface="Comic Sans MS" pitchFamily="66" charset="0"/>
              </a:rPr>
              <a:t>-</a:t>
            </a:r>
            <a:r>
              <a:rPr lang="sr-Cyrl-RS" dirty="0" smtClean="0">
                <a:latin typeface="Comic Sans MS" pitchFamily="66" charset="0"/>
              </a:rPr>
              <a:t>д</a:t>
            </a:r>
            <a:r>
              <a:rPr lang="sr-Cyrl-CS" dirty="0" smtClean="0">
                <a:latin typeface="Comic Sans MS" pitchFamily="66" charset="0"/>
              </a:rPr>
              <a:t>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9182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Ликвор</a:t>
            </a:r>
            <a:r>
              <a:rPr lang="sl-SI" dirty="0"/>
              <a:t>   - </a:t>
            </a:r>
            <a:r>
              <a:rPr lang="sr-Cyrl-CS" dirty="0"/>
              <a:t>плеоцитоза</a:t>
            </a:r>
            <a:r>
              <a:rPr lang="sl-SI" dirty="0"/>
              <a:t> (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/>
              <a:t>до</a:t>
            </a:r>
            <a:r>
              <a:rPr lang="sl-SI" dirty="0"/>
              <a:t> </a:t>
            </a:r>
            <a:r>
              <a:rPr lang="sr-Cyrl-CS" dirty="0"/>
              <a:t>тешка</a:t>
            </a:r>
            <a:r>
              <a:rPr lang="sl-SI" dirty="0"/>
              <a:t>, </a:t>
            </a:r>
            <a:r>
              <a:rPr lang="sr-Cyrl-CS" dirty="0"/>
              <a:t>хеморагичан</a:t>
            </a:r>
            <a:r>
              <a:rPr lang="sl-SI" dirty="0"/>
              <a:t>)</a:t>
            </a:r>
          </a:p>
          <a:p>
            <a:pPr>
              <a:buNone/>
              <a:defRPr/>
            </a:pPr>
            <a:r>
              <a:rPr lang="sl-SI" dirty="0"/>
              <a:t>                </a:t>
            </a:r>
            <a:r>
              <a:rPr lang="sr-Cyrl-RS" dirty="0" smtClean="0"/>
              <a:t>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гликорахија</a:t>
            </a:r>
            <a:r>
              <a:rPr lang="sl-SI" dirty="0"/>
              <a:t> </a:t>
            </a:r>
            <a:r>
              <a:rPr lang="sr-Cyrl-CS" dirty="0"/>
              <a:t>нормална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</a:t>
            </a:r>
            <a:r>
              <a:rPr lang="sr-Cyrl-RS" dirty="0" smtClean="0"/>
              <a:t>   </a:t>
            </a:r>
            <a:r>
              <a:rPr lang="sl-SI" dirty="0" smtClean="0"/>
              <a:t>   </a:t>
            </a:r>
            <a:r>
              <a:rPr lang="sl-SI" dirty="0"/>
              <a:t>- </a:t>
            </a:r>
            <a:r>
              <a:rPr lang="sr-Cyrl-CS" dirty="0"/>
              <a:t>хиперпротеинорахија</a:t>
            </a:r>
            <a:r>
              <a:rPr lang="sl-SI" dirty="0"/>
              <a:t> (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/>
              <a:t>до</a:t>
            </a:r>
            <a:r>
              <a:rPr lang="sl-SI" dirty="0"/>
              <a:t> </a:t>
            </a:r>
            <a:r>
              <a:rPr lang="sr-Cyrl-CS" dirty="0"/>
              <a:t>тешка</a:t>
            </a:r>
            <a:r>
              <a:rPr lang="sl-SI" dirty="0"/>
              <a:t>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Имунохемијске</a:t>
            </a:r>
            <a:r>
              <a:rPr lang="sl-SI" b="1" dirty="0"/>
              <a:t> </a:t>
            </a:r>
            <a:r>
              <a:rPr lang="sr-Cyrl-CS" b="1" dirty="0"/>
              <a:t>технике</a:t>
            </a:r>
            <a:r>
              <a:rPr lang="sl-SI" b="1" dirty="0"/>
              <a:t> </a:t>
            </a:r>
            <a:r>
              <a:rPr lang="sl-SI" dirty="0"/>
              <a:t>– </a:t>
            </a:r>
            <a:r>
              <a:rPr lang="sr-Cyrl-CS" dirty="0"/>
              <a:t>идентификација</a:t>
            </a:r>
            <a:r>
              <a:rPr lang="sl-SI" dirty="0"/>
              <a:t> </a:t>
            </a:r>
            <a:r>
              <a:rPr lang="sr-Cyrl-CS" dirty="0"/>
              <a:t>вируса</a:t>
            </a:r>
            <a:endParaRPr lang="sl-SI" dirty="0"/>
          </a:p>
          <a:p>
            <a:pPr marL="0" indent="0">
              <a:buNone/>
              <a:defRPr/>
            </a:pP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Биопсија</a:t>
            </a:r>
            <a:r>
              <a:rPr lang="sl-SI" b="1" dirty="0"/>
              <a:t> </a:t>
            </a:r>
            <a:r>
              <a:rPr lang="sr-Cyrl-CS" b="1" dirty="0"/>
              <a:t>мозга</a:t>
            </a:r>
            <a:endParaRPr lang="en-US" b="1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79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Енцефалитиси</a:t>
            </a:r>
            <a:r>
              <a:rPr lang="sl-SI" dirty="0" smtClean="0">
                <a:latin typeface="Comic Sans MS" pitchFamily="66" charset="0"/>
              </a:rPr>
              <a:t>-</a:t>
            </a:r>
            <a:r>
              <a:rPr lang="sr-Cyrl-RS" dirty="0" smtClean="0">
                <a:latin typeface="Comic Sans MS" pitchFamily="66" charset="0"/>
              </a:rPr>
              <a:t>т</a:t>
            </a:r>
            <a:r>
              <a:rPr lang="sr-Cyrl-CS" dirty="0" smtClean="0">
                <a:latin typeface="Comic Sans MS" pitchFamily="66" charset="0"/>
              </a:rPr>
              <a:t>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Антивирусни лекови</a:t>
            </a:r>
          </a:p>
          <a:p>
            <a:pPr marL="0" indent="0">
              <a:buNone/>
            </a:pPr>
            <a:r>
              <a:rPr lang="sr-Cyrl-RS" dirty="0"/>
              <a:t> </a:t>
            </a:r>
            <a:r>
              <a:rPr lang="sr-Cyrl-RS" dirty="0" smtClean="0"/>
              <a:t>  -Ацикловир</a:t>
            </a:r>
          </a:p>
          <a:p>
            <a:pPr marL="0" indent="0">
              <a:buNone/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Симптоматска терапија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86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Хумани херпес вируси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56898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Latn-CS" dirty="0"/>
              <a:t>Herpes simplex </a:t>
            </a:r>
            <a:r>
              <a:rPr lang="sr-Cyrl-RS" dirty="0" smtClean="0"/>
              <a:t>тип</a:t>
            </a:r>
            <a:r>
              <a:rPr lang="sr-Latn-CS" dirty="0" smtClean="0"/>
              <a:t> </a:t>
            </a:r>
            <a:r>
              <a:rPr lang="sr-Latn-CS" dirty="0"/>
              <a:t>1  (HSV-1) </a:t>
            </a:r>
            <a:r>
              <a:rPr lang="sr-Cyrl-RS" dirty="0" smtClean="0"/>
              <a:t>изазива лабијалне лезије</a:t>
            </a:r>
            <a:r>
              <a:rPr lang="sr-Latn-CS" dirty="0" smtClean="0"/>
              <a:t> </a:t>
            </a:r>
            <a:endParaRPr lang="sr-Cyrl-RS" dirty="0" smtClean="0"/>
          </a:p>
          <a:p>
            <a:pPr>
              <a:buClr>
                <a:srgbClr val="C00000"/>
              </a:buClr>
              <a:defRPr/>
            </a:pPr>
            <a:r>
              <a:rPr lang="sr-Latn-RS" dirty="0" smtClean="0"/>
              <a:t>H</a:t>
            </a:r>
            <a:r>
              <a:rPr lang="sr-Latn-CS" dirty="0" smtClean="0"/>
              <a:t>erpes </a:t>
            </a:r>
            <a:r>
              <a:rPr lang="sr-Latn-CS" dirty="0"/>
              <a:t>simplex </a:t>
            </a:r>
            <a:r>
              <a:rPr lang="sr-Cyrl-RS" dirty="0" smtClean="0"/>
              <a:t>тип</a:t>
            </a:r>
            <a:r>
              <a:rPr lang="sr-Latn-CS" dirty="0" smtClean="0"/>
              <a:t> </a:t>
            </a:r>
            <a:r>
              <a:rPr lang="sr-Latn-CS" dirty="0"/>
              <a:t>2  (HSV-2) </a:t>
            </a:r>
            <a:r>
              <a:rPr lang="sr-Cyrl-RS" dirty="0" smtClean="0"/>
              <a:t>изазива гениталне лезије</a:t>
            </a:r>
            <a:endParaRPr lang="sr-Latn-RS" dirty="0" smtClean="0"/>
          </a:p>
          <a:p>
            <a:pPr>
              <a:buClr>
                <a:srgbClr val="C00000"/>
              </a:buClr>
              <a:defRPr/>
            </a:pPr>
            <a:r>
              <a:rPr lang="sr-Latn-RS" dirty="0" smtClean="0"/>
              <a:t>C</a:t>
            </a:r>
            <a:r>
              <a:rPr lang="sr-Latn-CS" dirty="0" smtClean="0"/>
              <a:t>itomegalo </a:t>
            </a:r>
            <a:r>
              <a:rPr lang="sr-Latn-CS" dirty="0"/>
              <a:t>virus </a:t>
            </a:r>
            <a:r>
              <a:rPr lang="sr-Cyrl-RS" dirty="0" smtClean="0"/>
              <a:t>(</a:t>
            </a:r>
            <a:r>
              <a:rPr lang="sr-Latn-CS" dirty="0" smtClean="0"/>
              <a:t>CMV</a:t>
            </a:r>
            <a:r>
              <a:rPr lang="sr-Cyrl-RS" dirty="0" smtClean="0"/>
              <a:t>)</a:t>
            </a:r>
            <a:endParaRPr lang="sr-Latn-RS" dirty="0" smtClean="0"/>
          </a:p>
          <a:p>
            <a:pPr>
              <a:buClr>
                <a:srgbClr val="C00000"/>
              </a:buClr>
              <a:defRPr/>
            </a:pPr>
            <a:r>
              <a:rPr lang="sr-Latn-RS" dirty="0" smtClean="0"/>
              <a:t>V</a:t>
            </a:r>
            <a:r>
              <a:rPr lang="sr-Latn-CS" dirty="0" smtClean="0"/>
              <a:t>ari</a:t>
            </a:r>
            <a:r>
              <a:rPr lang="sr-Latn-RS" dirty="0" smtClean="0"/>
              <a:t>c</a:t>
            </a:r>
            <a:r>
              <a:rPr lang="sr-Latn-CS" dirty="0" smtClean="0"/>
              <a:t>ella </a:t>
            </a:r>
            <a:r>
              <a:rPr lang="sr-Latn-RS" dirty="0"/>
              <a:t>z</a:t>
            </a:r>
            <a:r>
              <a:rPr lang="sr-Latn-CS" dirty="0" smtClean="0"/>
              <a:t>oster </a:t>
            </a:r>
            <a:r>
              <a:rPr lang="sr-Latn-CS" dirty="0"/>
              <a:t>virus </a:t>
            </a:r>
            <a:r>
              <a:rPr lang="sr-Cyrl-RS" dirty="0"/>
              <a:t>(</a:t>
            </a:r>
            <a:r>
              <a:rPr lang="sr-Latn-CS" dirty="0" smtClean="0"/>
              <a:t>VZV</a:t>
            </a:r>
            <a:r>
              <a:rPr lang="sr-Cyrl-RS" dirty="0" smtClean="0"/>
              <a:t>)</a:t>
            </a: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200" y="4051495"/>
            <a:ext cx="3401744" cy="267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9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Херпес вирус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sr-Cyrl-RS" dirty="0" smtClean="0">
                <a:latin typeface="Comic Sans MS" panose="030F0702030302020204" pitchFamily="66" charset="0"/>
              </a:rPr>
              <a:t>енцефалитис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681" y="2164781"/>
            <a:ext cx="10792691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</a:pPr>
            <a:r>
              <a:rPr lang="sr-Cyrl-RS" dirty="0" smtClean="0"/>
              <a:t>Акутна вирусна инфекци</a:t>
            </a:r>
            <a:r>
              <a:rPr lang="en-US" dirty="0" smtClean="0"/>
              <a:t>ja</a:t>
            </a:r>
            <a:r>
              <a:rPr lang="sr-Cyrl-RS" dirty="0" smtClean="0"/>
              <a:t> ЦНС</a:t>
            </a:r>
            <a:r>
              <a:rPr lang="en-US" dirty="0" smtClean="0"/>
              <a:t>-a </a:t>
            </a:r>
            <a:r>
              <a:rPr lang="sr-Cyrl-RS" dirty="0" smtClean="0"/>
              <a:t>изазвана </a:t>
            </a:r>
            <a:r>
              <a:rPr lang="sr-Latn-CS" dirty="0" smtClean="0"/>
              <a:t>Herpes simplex </a:t>
            </a:r>
            <a:r>
              <a:rPr lang="sr-Cyrl-RS" dirty="0" smtClean="0"/>
              <a:t>вирусом</a:t>
            </a:r>
            <a:r>
              <a:rPr lang="sr-Latn-CS" dirty="0" smtClean="0"/>
              <a:t> (HSV)</a:t>
            </a:r>
            <a:endParaRPr lang="sr-Cyrl-RS" dirty="0" smtClean="0"/>
          </a:p>
          <a:p>
            <a:pPr marL="0" indent="0">
              <a:buNone/>
            </a:pPr>
            <a:endParaRPr lang="sr-Cyrl-RS" dirty="0" smtClean="0"/>
          </a:p>
          <a:p>
            <a:pPr>
              <a:buClr>
                <a:srgbClr val="C00000"/>
              </a:buClr>
            </a:pPr>
            <a:r>
              <a:rPr lang="sr-Cyrl-RS" dirty="0" smtClean="0"/>
              <a:t>Примарни енцефалитис</a:t>
            </a:r>
          </a:p>
          <a:p>
            <a:pPr marL="0" indent="0">
              <a:buNone/>
            </a:pPr>
            <a:r>
              <a:rPr lang="sr-Cyrl-RS" dirty="0" smtClean="0"/>
              <a:t>     - хематогено </a:t>
            </a:r>
          </a:p>
          <a:p>
            <a:pPr marL="0" indent="0">
              <a:buNone/>
            </a:pPr>
            <a:r>
              <a:rPr lang="sr-Cyrl-RS" dirty="0" smtClean="0"/>
              <a:t>     - неурогеним путем, из улазног места се шири дуж аксона до ганглија, </a:t>
            </a:r>
          </a:p>
          <a:p>
            <a:pPr marL="0" indent="0">
              <a:buNone/>
            </a:pPr>
            <a:r>
              <a:rPr lang="sr-Cyrl-RS" dirty="0"/>
              <a:t> </a:t>
            </a:r>
            <a:r>
              <a:rPr lang="sr-Cyrl-RS" dirty="0" smtClean="0"/>
              <a:t>      потом у нервно ткиво</a:t>
            </a:r>
          </a:p>
          <a:p>
            <a:pPr marL="0" indent="0">
              <a:buNone/>
            </a:pPr>
            <a:endParaRPr lang="sr-Cyrl-RS" dirty="0" smtClean="0"/>
          </a:p>
          <a:p>
            <a:pPr>
              <a:buClr>
                <a:srgbClr val="C00000"/>
              </a:buClr>
            </a:pPr>
            <a:r>
              <a:rPr lang="sr-Cyrl-RS" dirty="0" smtClean="0"/>
              <a:t>Након ране примарне инфекције </a:t>
            </a:r>
            <a:r>
              <a:rPr lang="sr-Latn-RS" dirty="0" smtClean="0"/>
              <a:t>HSV1</a:t>
            </a:r>
            <a:r>
              <a:rPr lang="sr-Cyrl-RS" dirty="0" smtClean="0"/>
              <a:t> остаје латентан у тригеминалним ганглијама, из којих касније, реактивацијом доспева </a:t>
            </a:r>
            <a:r>
              <a:rPr lang="sr-Cyrl-RS" dirty="0" smtClean="0"/>
              <a:t>до мозга </a:t>
            </a:r>
            <a:r>
              <a:rPr lang="sr-Cyrl-RS" dirty="0" smtClean="0"/>
              <a:t>и можданица нервним влакнима тригеминалног нерва</a:t>
            </a:r>
          </a:p>
          <a:p>
            <a:pPr>
              <a:buFontTx/>
              <a:buChar char="-"/>
            </a:pPr>
            <a:endParaRPr lang="sr-Cyrl-RS" dirty="0"/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73249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27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63068" cy="1325563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latin typeface="Comic Sans MS" panose="030F0702030302020204" pitchFamily="66" charset="0"/>
              </a:rPr>
              <a:t>Херпес вирус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sr-Cyrl-RS" sz="3600" dirty="0" smtClean="0">
                <a:latin typeface="Comic Sans MS" panose="030F0702030302020204" pitchFamily="66" charset="0"/>
              </a:rPr>
              <a:t>енцефалитис–симптоми и знаци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02400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Фебрилност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Измењено стање свести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Епилептички напади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Енцефалопатија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Психијатријски симптоми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Парезе или парализе</a:t>
            </a:r>
          </a:p>
          <a:p>
            <a:pPr>
              <a:buClr>
                <a:srgbClr val="C00000"/>
              </a:buClr>
            </a:pPr>
            <a:r>
              <a:rPr lang="sr-Cyrl-RS" dirty="0" smtClean="0"/>
              <a:t>Оштећење кранијалних нерава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75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Шта указује на инфекцију ЦНС-а</a:t>
            </a:r>
            <a:r>
              <a:rPr lang="en-US" dirty="0" smtClean="0">
                <a:latin typeface="Comic Sans MS" panose="030F0702030302020204" pitchFamily="66" charset="0"/>
              </a:rPr>
              <a:t>?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81895"/>
            <a:ext cx="10515600" cy="4351338"/>
          </a:xfrm>
        </p:spPr>
        <p:txBody>
          <a:bodyPr>
            <a:noAutofit/>
          </a:bodyPr>
          <a:lstStyle/>
          <a:p>
            <a:pPr>
              <a:buClr>
                <a:srgbClr val="C00000"/>
              </a:buClr>
            </a:pPr>
            <a:r>
              <a:rPr lang="sr-Cyrl-RS" sz="2000" dirty="0" smtClean="0"/>
              <a:t>Повишена ТТ и до 40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Новонастала, непозната главобоља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Мучнина и повраћање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Фотофобија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Поремећаји свести, пажње и понашања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Податак о ендокардитису или сепси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Имунодефицијентна стања: леукемије, лимфоми, АИДС, имуносупрсивна терапија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И</a:t>
            </a:r>
            <a:r>
              <a:rPr lang="sr-Cyrl-RS" sz="2000" dirty="0"/>
              <a:t>н</a:t>
            </a:r>
            <a:r>
              <a:rPr lang="sr-Cyrl-RS" sz="2000" dirty="0" smtClean="0"/>
              <a:t>фекција структура повезаних са ЦНС-ПНШ, унутрашње уво, кожа лица, кости лобање, вратне кичме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Трауме мозга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Позитивни менингеални знаци</a:t>
            </a:r>
          </a:p>
          <a:p>
            <a:pPr>
              <a:buClr>
                <a:srgbClr val="C00000"/>
              </a:buClr>
            </a:pPr>
            <a:r>
              <a:rPr lang="sr-Cyrl-RS" sz="2000" dirty="0" smtClean="0"/>
              <a:t>Неуролошки знаци који показују оштећење више регија нервног система (КН, едем папиле оптичког нерва, епилептички напади, поремећај свести...)</a:t>
            </a:r>
            <a:endParaRPr lang="en-US" sz="2000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80403" y="1420836"/>
            <a:ext cx="10641037" cy="42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66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Херпес вирус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sr-Cyrl-RS" dirty="0">
                <a:latin typeface="Comic Sans MS" panose="030F0702030302020204" pitchFamily="66" charset="0"/>
              </a:rPr>
              <a:t>енцефалитис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Висок степен смртности (70-80%) и тешке неуролошке последице</a:t>
            </a:r>
          </a:p>
          <a:p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Запаљење је најчешће локализовано у </a:t>
            </a:r>
            <a:r>
              <a:rPr lang="sr-Cyrl-RS" b="1" dirty="0" smtClean="0">
                <a:solidFill>
                  <a:srgbClr val="C00000"/>
                </a:solidFill>
              </a:rPr>
              <a:t>ТЕМПОРОФРОНТАЛНИМ</a:t>
            </a:r>
            <a:r>
              <a:rPr lang="sr-Cyrl-RS" dirty="0" smtClean="0"/>
              <a:t>  регионима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58129" y="1308295"/>
            <a:ext cx="10311619" cy="42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47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 smtClean="0">
                <a:latin typeface="Comic Sans MS" panose="030F0702030302020204" pitchFamily="66" charset="0"/>
              </a:rPr>
              <a:t>Херпес вирус енцефалитис–дијагноза</a:t>
            </a:r>
            <a:endParaRPr lang="en-US" sz="40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0593"/>
          </a:xfrm>
        </p:spPr>
        <p:txBody>
          <a:bodyPr>
            <a:normAutofit fontScale="85000" lnSpcReduction="20000"/>
          </a:bodyPr>
          <a:lstStyle/>
          <a:p>
            <a:endParaRPr lang="sr-Cyrl-RS" dirty="0" smtClean="0"/>
          </a:p>
          <a:p>
            <a:pPr>
              <a:buClr>
                <a:srgbClr val="C00000"/>
              </a:buClr>
            </a:pPr>
            <a:r>
              <a:rPr lang="sr-Cyrl-RS" b="1" dirty="0" smtClean="0"/>
              <a:t>Ликвор</a:t>
            </a:r>
            <a:r>
              <a:rPr lang="sr-Cyrl-RS" dirty="0" smtClean="0"/>
              <a:t>: блага плеоцитоза </a:t>
            </a:r>
            <a:r>
              <a:rPr lang="en-US" altLang="en-US" b="1" dirty="0" smtClean="0">
                <a:effectLst/>
              </a:rPr>
              <a:t>(&gt; 5 </a:t>
            </a:r>
            <a:r>
              <a:rPr lang="sr-Cyrl-RS" altLang="en-US" b="1" dirty="0" smtClean="0">
                <a:effectLst/>
              </a:rPr>
              <a:t>лимфоцита </a:t>
            </a:r>
            <a:r>
              <a:rPr lang="en-US" altLang="en-US" b="1" dirty="0" smtClean="0">
                <a:effectLst/>
              </a:rPr>
              <a:t>/mm3)</a:t>
            </a:r>
            <a:r>
              <a:rPr lang="sr-Cyrl-RS" altLang="en-US" b="1" dirty="0" smtClean="0">
                <a:effectLst/>
              </a:rPr>
              <a:t>, изолација узрочника</a:t>
            </a:r>
            <a:r>
              <a:rPr lang="en-US" altLang="en-US" b="1" dirty="0" smtClean="0">
                <a:effectLst/>
              </a:rPr>
              <a:t> </a:t>
            </a:r>
            <a:endParaRPr lang="sr-Cyrl-RS" altLang="en-US" b="1" dirty="0" smtClean="0">
              <a:effectLst/>
            </a:endParaRPr>
          </a:p>
          <a:p>
            <a:pPr>
              <a:buClr>
                <a:srgbClr val="C00000"/>
              </a:buClr>
              <a:defRPr/>
            </a:pPr>
            <a:r>
              <a:rPr lang="sr-Cyrl-RS" b="1" dirty="0" smtClean="0"/>
              <a:t>ЦТ</a:t>
            </a:r>
            <a:r>
              <a:rPr lang="sr-Cyrl-RS" dirty="0" smtClean="0"/>
              <a:t> показује хиподензне лезије посебно у Т режњевима које се јављају</a:t>
            </a:r>
            <a:r>
              <a:rPr lang="sr-Latn-CS" dirty="0" smtClean="0"/>
              <a:t> 3-4 </a:t>
            </a:r>
            <a:r>
              <a:rPr lang="sr-Cyrl-RS" dirty="0" smtClean="0"/>
              <a:t>дана након почетка симптома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Latn-CS" dirty="0" smtClean="0"/>
              <a:t>M</a:t>
            </a:r>
            <a:r>
              <a:rPr lang="sr-Cyrl-RS" dirty="0" smtClean="0"/>
              <a:t>огу се видети едем и хеморагије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Контрастно појачање промена у виду венаца на ивици лезија се види након 7 дана</a:t>
            </a:r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M</a:t>
            </a:r>
            <a:r>
              <a:rPr lang="sr-Cyrl-RS" b="1" dirty="0" smtClean="0"/>
              <a:t>Р </a:t>
            </a:r>
            <a:r>
              <a:rPr lang="sr-Cyrl-RS" dirty="0" smtClean="0"/>
              <a:t>сензитивнија од ЦТ (метода избора)-приказује захваћеност Т режњева, понекад са хеморагијама и рану захваћеност беле масе у инферомедијалном делу Т режња</a:t>
            </a:r>
            <a:r>
              <a:rPr lang="sr-Latn-CS" dirty="0" smtClean="0"/>
              <a:t> </a:t>
            </a:r>
            <a:r>
              <a:rPr lang="sr-Cyrl-RS" dirty="0" smtClean="0"/>
              <a:t>каоо и у </a:t>
            </a:r>
            <a:r>
              <a:rPr lang="sr-Latn-CS" dirty="0" smtClean="0"/>
              <a:t> girusu </a:t>
            </a:r>
            <a:r>
              <a:rPr lang="sr-Latn-CS" dirty="0"/>
              <a:t>cinguli</a:t>
            </a:r>
          </a:p>
          <a:p>
            <a:pPr>
              <a:buClr>
                <a:srgbClr val="C00000"/>
              </a:buClr>
              <a:defRPr/>
            </a:pPr>
            <a:r>
              <a:rPr lang="sr-Latn-CS" b="1" dirty="0" smtClean="0"/>
              <a:t>EE</a:t>
            </a:r>
            <a:r>
              <a:rPr lang="sr-Cyrl-RS" b="1" dirty="0" smtClean="0"/>
              <a:t>Г </a:t>
            </a:r>
            <a:r>
              <a:rPr lang="sr-Cyrl-RS" dirty="0" smtClean="0"/>
              <a:t>– дифузно успорење мождане активности и фокалне Т промене, периодични комплекси и периодична латерализирајућа епилептиформна пражњења</a:t>
            </a:r>
            <a:endParaRPr lang="sr-Latn-CS" dirty="0"/>
          </a:p>
          <a:p>
            <a:pPr>
              <a:defRPr/>
            </a:pPr>
            <a:endParaRPr lang="sr-Latn-CS" dirty="0"/>
          </a:p>
          <a:p>
            <a:pPr marL="0" indent="0">
              <a:buNone/>
            </a:pPr>
            <a:endParaRPr lang="sr-Cyrl-RS" altLang="en-US" b="1" dirty="0" smtClean="0">
              <a:effectLst/>
              <a:latin typeface="Comic Sans MS" panose="030F0702030302020204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67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948" y="1592214"/>
            <a:ext cx="11995052" cy="513214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RS" dirty="0">
                <a:latin typeface="Comic Sans MS" panose="030F0702030302020204" pitchFamily="66" charset="0"/>
              </a:rPr>
              <a:t>Херпес вирус </a:t>
            </a:r>
            <a:r>
              <a:rPr lang="sr-Cyrl-RS" dirty="0" smtClean="0">
                <a:latin typeface="Comic Sans MS" panose="030F0702030302020204" pitchFamily="66" charset="0"/>
              </a:rPr>
              <a:t>енцефалитис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33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 smtClean="0">
                <a:latin typeface="Comic Sans MS" panose="030F0702030302020204" pitchFamily="66" charset="0"/>
              </a:rPr>
              <a:t>Херпес вирус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sr-Cyrl-RS" sz="4000" dirty="0" smtClean="0">
                <a:latin typeface="Comic Sans MS" panose="030F0702030302020204" pitchFamily="66" charset="0"/>
              </a:rPr>
              <a:t>енцефалитис–терапија</a:t>
            </a:r>
            <a:endParaRPr lang="en-US" sz="40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19791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Циљ терапије је смањити смртност и спречити компликације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Амп. Ацикловир</a:t>
            </a:r>
            <a:r>
              <a:rPr lang="sr-Latn-CS" dirty="0" smtClean="0"/>
              <a:t>  </a:t>
            </a:r>
            <a:r>
              <a:rPr lang="sr-Latn-CS" dirty="0"/>
              <a:t>50</a:t>
            </a:r>
            <a:r>
              <a:rPr lang="en-US" dirty="0"/>
              <a:t>0</a:t>
            </a:r>
            <a:r>
              <a:rPr lang="sr-Latn-CS" dirty="0"/>
              <a:t> </a:t>
            </a:r>
            <a:r>
              <a:rPr lang="sr-Cyrl-RS" dirty="0" smtClean="0"/>
              <a:t>мг</a:t>
            </a:r>
            <a:r>
              <a:rPr lang="sr-Latn-CS" dirty="0" smtClean="0"/>
              <a:t> </a:t>
            </a:r>
            <a:r>
              <a:rPr lang="sr-Latn-CS" dirty="0"/>
              <a:t>3x </a:t>
            </a:r>
            <a:r>
              <a:rPr lang="sr-Cyrl-RS" dirty="0" smtClean="0"/>
              <a:t>дневно</a:t>
            </a:r>
            <a:r>
              <a:rPr lang="sr-Latn-CS" dirty="0" smtClean="0"/>
              <a:t> </a:t>
            </a:r>
            <a:r>
              <a:rPr lang="sr-Cyrl-RS" dirty="0"/>
              <a:t>и</a:t>
            </a:r>
            <a:r>
              <a:rPr lang="sr-Latn-CS" dirty="0" smtClean="0"/>
              <a:t>.</a:t>
            </a:r>
            <a:r>
              <a:rPr lang="sr-Cyrl-RS" dirty="0" smtClean="0"/>
              <a:t>в</a:t>
            </a:r>
            <a:r>
              <a:rPr lang="sr-Latn-CS" dirty="0" smtClean="0"/>
              <a:t>. 10 </a:t>
            </a:r>
            <a:r>
              <a:rPr lang="sr-Latn-CS" dirty="0"/>
              <a:t>-14 </a:t>
            </a:r>
            <a:r>
              <a:rPr lang="sr-Cyrl-RS" dirty="0" smtClean="0"/>
              <a:t>дана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Опште мере и симптоматска терапија</a:t>
            </a:r>
            <a:r>
              <a:rPr lang="sr-Latn-CS" dirty="0" smtClean="0"/>
              <a:t> </a:t>
            </a:r>
            <a:endParaRPr lang="sr-Latn-C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Лечење повишеног ИКП</a:t>
            </a:r>
            <a:r>
              <a:rPr lang="sr-Latn-CS" dirty="0" smtClean="0"/>
              <a:t> (</a:t>
            </a:r>
            <a:r>
              <a:rPr lang="sr-Cyrl-RS" dirty="0" smtClean="0"/>
              <a:t>узвишење узглавља</a:t>
            </a:r>
            <a:r>
              <a:rPr lang="sr-Latn-CS" dirty="0" smtClean="0"/>
              <a:t>, </a:t>
            </a:r>
            <a:r>
              <a:rPr lang="sr-Cyrl-RS" dirty="0" smtClean="0"/>
              <a:t>диуретици</a:t>
            </a:r>
            <a:r>
              <a:rPr lang="sr-Latn-CS" dirty="0" smtClean="0"/>
              <a:t>, </a:t>
            </a:r>
            <a:r>
              <a:rPr lang="sr-Cyrl-RS" dirty="0" smtClean="0"/>
              <a:t>манитол</a:t>
            </a:r>
            <a:r>
              <a:rPr lang="sr-Latn-CS" dirty="0" smtClean="0"/>
              <a:t>, </a:t>
            </a:r>
            <a:r>
              <a:rPr lang="sr-Cyrl-RS" dirty="0" smtClean="0"/>
              <a:t>кортикостероиди</a:t>
            </a:r>
            <a:r>
              <a:rPr lang="sr-Latn-CS" dirty="0" smtClean="0"/>
              <a:t>)</a:t>
            </a:r>
            <a:endParaRPr lang="sr-Cyrl-RS" dirty="0" smtClean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Лечење напада антиепилептицима</a:t>
            </a:r>
            <a:r>
              <a:rPr lang="sr-Latn-CS" dirty="0" smtClean="0"/>
              <a:t> (</a:t>
            </a:r>
            <a:r>
              <a:rPr lang="sr-Cyrl-RS" dirty="0" smtClean="0"/>
              <a:t>бензодиазепини</a:t>
            </a:r>
            <a:r>
              <a:rPr lang="sr-Latn-CS" dirty="0" smtClean="0"/>
              <a:t>)</a:t>
            </a:r>
            <a:endParaRPr lang="sr-Latn-CS" dirty="0"/>
          </a:p>
          <a:p>
            <a:pPr>
              <a:defRPr/>
            </a:pPr>
            <a:endParaRPr lang="sr-Latn-C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7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92369"/>
            <a:ext cx="11353800" cy="6119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4000" dirty="0" smtClean="0">
                <a:latin typeface="Comic Sans MS" panose="030F0702030302020204" pitchFamily="66" charset="0"/>
              </a:rPr>
              <a:t>        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Сваком болеснику са повишеном </a:t>
            </a:r>
          </a:p>
          <a:p>
            <a:pPr marL="0" indent="0">
              <a:buNone/>
            </a:pP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температуром, главобољом, </a:t>
            </a:r>
          </a:p>
          <a:p>
            <a:pPr marL="0" indent="0">
              <a:buNone/>
            </a:pP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психичким изменама</a:t>
            </a:r>
            <a:r>
              <a:rPr lang="sr-Latn-C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</a:t>
            </a:r>
            <a:endParaRPr lang="sr-Cyrl-R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фокалним неуролошким знацима     </a:t>
            </a:r>
          </a:p>
          <a:p>
            <a:pPr marL="0" indent="0">
              <a:buNone/>
            </a:pPr>
            <a:r>
              <a:rPr lang="sr-Cyrl-R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   и </a:t>
            </a:r>
            <a:r>
              <a:rPr lang="sr-Latn-C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sr-Cyrl-R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</a:t>
            </a:r>
            <a:r>
              <a:rPr lang="sr-Latn-C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 novo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епилептичким нападима</a:t>
            </a:r>
          </a:p>
          <a:p>
            <a:pPr marL="0" indent="0">
              <a:buNone/>
            </a:pPr>
            <a:r>
              <a:rPr lang="sr-Cyrl-R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увести у терапију</a:t>
            </a:r>
            <a:r>
              <a:rPr lang="sr-Latn-C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sr-Cyrl-R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R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Ацикловир!!!</a:t>
            </a:r>
            <a:endParaRPr lang="sr-Latn-C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353801" cy="1325563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latin typeface="Comic Sans MS" pitchFamily="66" charset="0"/>
              </a:rPr>
              <a:t>Субакутни склерозирајући паненцефалитис </a:t>
            </a:r>
            <a:r>
              <a:rPr lang="sr-Cyrl-RS" sz="2800" dirty="0" smtClean="0">
                <a:latin typeface="Comic Sans MS" pitchFamily="66" charset="0"/>
              </a:rPr>
              <a:t>(ССПЕ)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0702"/>
          </a:xfrm>
        </p:spPr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sr-Cyrl-CS" dirty="0"/>
              <a:t>Енцефалитис са инклузионим телима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просеку</a:t>
            </a:r>
            <a:r>
              <a:rPr lang="sl-SI" dirty="0"/>
              <a:t> 5 </a:t>
            </a:r>
            <a:r>
              <a:rPr lang="sr-Cyrl-CS" dirty="0"/>
              <a:t>година</a:t>
            </a:r>
            <a:r>
              <a:rPr lang="sl-SI" dirty="0"/>
              <a:t> </a:t>
            </a:r>
            <a:r>
              <a:rPr lang="sr-Cyrl-CS" dirty="0"/>
              <a:t>након</a:t>
            </a:r>
            <a:r>
              <a:rPr lang="sl-SI" dirty="0"/>
              <a:t> </a:t>
            </a:r>
            <a:r>
              <a:rPr lang="sr-Cyrl-CS" dirty="0"/>
              <a:t>прележаних</a:t>
            </a:r>
            <a:r>
              <a:rPr lang="sl-SI" dirty="0"/>
              <a:t> </a:t>
            </a:r>
            <a:r>
              <a:rPr lang="sr-Cyrl-CS" b="1" u="sng" dirty="0" smtClean="0"/>
              <a:t>морбила</a:t>
            </a:r>
          </a:p>
          <a:p>
            <a:pPr marL="0" indent="0">
              <a:buClr>
                <a:srgbClr val="C00000"/>
              </a:buClr>
              <a:buNone/>
              <a:defRPr/>
            </a:pPr>
            <a:endParaRPr lang="sl-SI" b="1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Нејасан</a:t>
            </a:r>
            <a:r>
              <a:rPr lang="sl-SI" dirty="0"/>
              <a:t> </a:t>
            </a:r>
            <a:r>
              <a:rPr lang="sr-Cyrl-CS" dirty="0"/>
              <a:t>механизам</a:t>
            </a:r>
            <a:r>
              <a:rPr lang="sl-SI" dirty="0"/>
              <a:t> </a:t>
            </a:r>
            <a:r>
              <a:rPr lang="sr-Cyrl-CS" dirty="0"/>
              <a:t>којим</a:t>
            </a:r>
            <a:r>
              <a:rPr lang="sl-SI" dirty="0"/>
              <a:t> </a:t>
            </a:r>
            <a:r>
              <a:rPr lang="sr-Cyrl-CS" dirty="0"/>
              <a:t>вирус</a:t>
            </a:r>
            <a:r>
              <a:rPr lang="sl-SI" dirty="0"/>
              <a:t> </a:t>
            </a:r>
            <a:r>
              <a:rPr lang="sr-Cyrl-CS" dirty="0"/>
              <a:t>изазива</a:t>
            </a:r>
            <a:r>
              <a:rPr lang="sl-SI" dirty="0"/>
              <a:t> </a:t>
            </a:r>
            <a:r>
              <a:rPr lang="sr-Cyrl-CS" dirty="0"/>
              <a:t>ову</a:t>
            </a:r>
            <a:r>
              <a:rPr lang="sl-SI" dirty="0"/>
              <a:t> </a:t>
            </a:r>
            <a:r>
              <a:rPr lang="sr-Cyrl-CS" dirty="0"/>
              <a:t>реакцију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Нема</a:t>
            </a:r>
            <a:r>
              <a:rPr lang="sl-SI" dirty="0"/>
              <a:t> </a:t>
            </a:r>
            <a:r>
              <a:rPr lang="sr-Cyrl-CS" dirty="0"/>
              <a:t>везе</a:t>
            </a:r>
            <a:r>
              <a:rPr lang="sl-SI" dirty="0"/>
              <a:t> </a:t>
            </a:r>
            <a:r>
              <a:rPr lang="sr-Cyrl-CS" dirty="0"/>
              <a:t>између</a:t>
            </a:r>
            <a:r>
              <a:rPr lang="sl-SI" dirty="0"/>
              <a:t> </a:t>
            </a:r>
            <a:r>
              <a:rPr lang="sr-Cyrl-CS" dirty="0"/>
              <a:t>ССПЕ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постморбилног</a:t>
            </a:r>
            <a:r>
              <a:rPr lang="sl-SI" dirty="0"/>
              <a:t> </a:t>
            </a:r>
            <a:r>
              <a:rPr lang="sr-Cyrl-CS" dirty="0"/>
              <a:t>енцефалитиса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Код</a:t>
            </a:r>
            <a:r>
              <a:rPr lang="sl-SI" dirty="0"/>
              <a:t> </a:t>
            </a:r>
            <a:r>
              <a:rPr lang="sr-Cyrl-CS" dirty="0"/>
              <a:t>деце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млађих</a:t>
            </a:r>
            <a:r>
              <a:rPr lang="sl-SI" dirty="0"/>
              <a:t> </a:t>
            </a:r>
            <a:r>
              <a:rPr lang="sr-Cyrl-CS" dirty="0"/>
              <a:t>од</a:t>
            </a:r>
            <a:r>
              <a:rPr lang="sl-SI" dirty="0"/>
              <a:t> 25 </a:t>
            </a:r>
            <a:r>
              <a:rPr lang="sr-Cyrl-CS" dirty="0"/>
              <a:t>година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Инциденца</a:t>
            </a:r>
            <a:r>
              <a:rPr lang="sl-SI" dirty="0"/>
              <a:t> 1-3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/>
              <a:t>милион</a:t>
            </a:r>
            <a:r>
              <a:rPr lang="sl-SI" dirty="0"/>
              <a:t> </a:t>
            </a:r>
            <a:r>
              <a:rPr lang="sr-Cyrl-CS" dirty="0"/>
              <a:t>становника</a:t>
            </a:r>
            <a:r>
              <a:rPr lang="sl-SI" dirty="0"/>
              <a:t>, </a:t>
            </a:r>
            <a:r>
              <a:rPr lang="sr-Cyrl-CS" dirty="0"/>
              <a:t>обично</a:t>
            </a:r>
            <a:r>
              <a:rPr lang="sl-SI" dirty="0"/>
              <a:t> </a:t>
            </a:r>
            <a:r>
              <a:rPr lang="sr-Cyrl-CS" dirty="0"/>
              <a:t>код</a:t>
            </a:r>
            <a:r>
              <a:rPr lang="sl-SI" dirty="0"/>
              <a:t> </a:t>
            </a:r>
            <a:r>
              <a:rPr lang="sr-Cyrl-CS" dirty="0"/>
              <a:t>деце</a:t>
            </a:r>
            <a:r>
              <a:rPr lang="sl-SI" dirty="0"/>
              <a:t> </a:t>
            </a:r>
            <a:r>
              <a:rPr lang="sr-Cyrl-CS" dirty="0"/>
              <a:t>која</a:t>
            </a:r>
            <a:r>
              <a:rPr lang="sl-SI" dirty="0"/>
              <a:t> </a:t>
            </a:r>
            <a:r>
              <a:rPr lang="sr-Cyrl-CS" dirty="0"/>
              <a:t>су</a:t>
            </a:r>
            <a:r>
              <a:rPr lang="sl-SI" dirty="0"/>
              <a:t> </a:t>
            </a:r>
            <a:r>
              <a:rPr lang="sr-Cyrl-CS" dirty="0"/>
              <a:t>имала</a:t>
            </a:r>
            <a:r>
              <a:rPr lang="sl-SI" dirty="0"/>
              <a:t> </a:t>
            </a:r>
            <a:r>
              <a:rPr lang="sr-Cyrl-CS" dirty="0"/>
              <a:t>морбиле</a:t>
            </a:r>
            <a:r>
              <a:rPr lang="sl-SI" dirty="0"/>
              <a:t> </a:t>
            </a:r>
            <a:r>
              <a:rPr lang="sr-Cyrl-CS" dirty="0"/>
              <a:t>до</a:t>
            </a:r>
            <a:r>
              <a:rPr lang="sl-SI" dirty="0"/>
              <a:t> </a:t>
            </a:r>
            <a:r>
              <a:rPr lang="sr-Cyrl-CS" dirty="0"/>
              <a:t>друге</a:t>
            </a:r>
            <a:r>
              <a:rPr lang="sl-SI" dirty="0"/>
              <a:t> </a:t>
            </a:r>
            <a:r>
              <a:rPr lang="sr-Cyrl-CS" dirty="0"/>
              <a:t>године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80160"/>
            <a:ext cx="11245948" cy="2275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5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latin typeface="Comic Sans MS" pitchFamily="66" charset="0"/>
              </a:rPr>
              <a:t>ССПЕ–клиничка 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86977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Прогресивно</a:t>
            </a:r>
            <a:r>
              <a:rPr lang="sl-SI" dirty="0"/>
              <a:t> </a:t>
            </a:r>
            <a:r>
              <a:rPr lang="sr-Cyrl-CS" dirty="0"/>
              <a:t>напредовање</a:t>
            </a:r>
            <a:r>
              <a:rPr lang="sl-SI" dirty="0"/>
              <a:t> </a:t>
            </a:r>
            <a:r>
              <a:rPr lang="sr-Cyrl-CS" dirty="0"/>
              <a:t>болести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До</a:t>
            </a:r>
            <a:r>
              <a:rPr lang="sl-SI" dirty="0"/>
              <a:t> </a:t>
            </a:r>
            <a:r>
              <a:rPr lang="sr-Cyrl-CS" dirty="0"/>
              <a:t>тада</a:t>
            </a:r>
            <a:r>
              <a:rPr lang="sl-SI" dirty="0"/>
              <a:t> </a:t>
            </a:r>
            <a:r>
              <a:rPr lang="sr-Cyrl-CS" dirty="0"/>
              <a:t>здраво</a:t>
            </a:r>
            <a:r>
              <a:rPr lang="sl-SI" dirty="0"/>
              <a:t> </a:t>
            </a:r>
            <a:r>
              <a:rPr lang="sr-Cyrl-CS" dirty="0"/>
              <a:t>дете</a:t>
            </a:r>
            <a:r>
              <a:rPr lang="sl-SI" dirty="0"/>
              <a:t> </a:t>
            </a:r>
            <a:r>
              <a:rPr lang="sr-Cyrl-CS" dirty="0"/>
              <a:t>постаје</a:t>
            </a:r>
            <a:r>
              <a:rPr lang="sl-SI" dirty="0"/>
              <a:t> </a:t>
            </a:r>
            <a:r>
              <a:rPr lang="sr-Cyrl-CS" dirty="0"/>
              <a:t>хиперактивно</a:t>
            </a:r>
            <a:r>
              <a:rPr lang="sl-SI" dirty="0"/>
              <a:t>, </a:t>
            </a:r>
            <a:r>
              <a:rPr lang="sr-Cyrl-CS" dirty="0"/>
              <a:t>необично</a:t>
            </a:r>
            <a:r>
              <a:rPr lang="sl-SI" dirty="0"/>
              <a:t> </a:t>
            </a:r>
            <a:r>
              <a:rPr lang="sr-Cyrl-CS" dirty="0"/>
              <a:t>се</a:t>
            </a:r>
            <a:r>
              <a:rPr lang="sl-SI" dirty="0"/>
              <a:t> </a:t>
            </a:r>
            <a:r>
              <a:rPr lang="sr-Cyrl-CS" dirty="0"/>
              <a:t>понаша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Когнитивно</a:t>
            </a:r>
            <a:r>
              <a:rPr lang="sl-SI" dirty="0"/>
              <a:t> </a:t>
            </a:r>
            <a:r>
              <a:rPr lang="sr-Cyrl-CS" dirty="0"/>
              <a:t>пропадање</a:t>
            </a:r>
            <a:r>
              <a:rPr lang="sl-SI" dirty="0"/>
              <a:t> </a:t>
            </a:r>
            <a:r>
              <a:rPr lang="sr-Cyrl-CS" dirty="0"/>
              <a:t>до</a:t>
            </a:r>
            <a:r>
              <a:rPr lang="sl-SI" dirty="0"/>
              <a:t> </a:t>
            </a:r>
            <a:r>
              <a:rPr lang="sr-Cyrl-CS" dirty="0"/>
              <a:t>деменције</a:t>
            </a:r>
            <a:r>
              <a:rPr lang="sl-SI" dirty="0"/>
              <a:t> 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Миоклонус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Инкординација</a:t>
            </a:r>
            <a:r>
              <a:rPr lang="sl-SI" dirty="0"/>
              <a:t> </a:t>
            </a:r>
            <a:r>
              <a:rPr lang="sr-Cyrl-CS" dirty="0"/>
              <a:t>покрета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Мутизам</a:t>
            </a:r>
            <a:r>
              <a:rPr lang="sl-SI" dirty="0"/>
              <a:t>, </a:t>
            </a:r>
            <a:r>
              <a:rPr lang="sr-Cyrl-CS" dirty="0" smtClean="0"/>
              <a:t>декортикација, децеребрација</a:t>
            </a:r>
          </a:p>
          <a:p>
            <a:pPr marL="0" indent="0">
              <a:buClr>
                <a:srgbClr val="C00000"/>
              </a:buClr>
              <a:buNone/>
              <a:defRPr/>
            </a:pP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406769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7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itchFamily="66" charset="0"/>
              </a:rPr>
              <a:t>ССПЕ –дијагноза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94437"/>
            <a:ext cx="11242964" cy="43513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b="1" dirty="0"/>
              <a:t>Клиничка</a:t>
            </a:r>
            <a:r>
              <a:rPr lang="sl-SI" b="1" dirty="0"/>
              <a:t> </a:t>
            </a:r>
            <a:r>
              <a:rPr lang="sr-Cyrl-CS" b="1" dirty="0" smtClean="0"/>
              <a:t>слика</a:t>
            </a:r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endParaRPr lang="sr-Cyrl-CS" dirty="0" smtClean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b="1" dirty="0" smtClean="0"/>
              <a:t>ЕЕГ</a:t>
            </a:r>
            <a:r>
              <a:rPr lang="sl-SI" dirty="0" smtClean="0"/>
              <a:t>-</a:t>
            </a:r>
            <a:r>
              <a:rPr lang="sr-Cyrl-RS" dirty="0" smtClean="0"/>
              <a:t>општи поремећај активности коре, уз карактеристичну, периодичну појаву   </a:t>
            </a:r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r>
              <a:rPr lang="sr-Cyrl-RS" dirty="0" smtClean="0"/>
              <a:t>           комплекса спорих таласа (или шиљака и спорих таласа) великих амплитуда, </a:t>
            </a:r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     </a:t>
            </a:r>
            <a:r>
              <a:rPr lang="sr-Cyrl-RS" dirty="0" smtClean="0"/>
              <a:t>који се јављају у размацима од 4-20 сек</a:t>
            </a:r>
          </a:p>
          <a:p>
            <a:pPr marL="0" indent="0">
              <a:lnSpc>
                <a:spcPct val="80000"/>
              </a:lnSpc>
              <a:buClr>
                <a:srgbClr val="C00000"/>
              </a:buClr>
              <a:buNone/>
              <a:defRPr/>
            </a:pPr>
            <a:endParaRPr lang="sr-Cyrl-CS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b="1" dirty="0" smtClean="0"/>
              <a:t>Ликвор</a:t>
            </a:r>
            <a:r>
              <a:rPr lang="sl-SI" dirty="0"/>
              <a:t>- 100% </a:t>
            </a:r>
            <a:r>
              <a:rPr lang="sr-Cyrl-CS" dirty="0"/>
              <a:t>олигоклоналне</a:t>
            </a:r>
            <a:r>
              <a:rPr lang="sl-SI" dirty="0"/>
              <a:t> </a:t>
            </a:r>
            <a:r>
              <a:rPr lang="sr-Cyrl-CS" dirty="0"/>
              <a:t>траке</a:t>
            </a:r>
            <a:r>
              <a:rPr lang="sl-SI" dirty="0"/>
              <a:t> (</a:t>
            </a:r>
            <a:r>
              <a:rPr lang="sr-Cyrl-CS" dirty="0"/>
              <a:t>антитела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/>
              <a:t>морбиле</a:t>
            </a:r>
            <a:r>
              <a:rPr lang="sl-SI" dirty="0" smtClean="0"/>
              <a:t>)</a:t>
            </a:r>
            <a:endParaRPr lang="sr-Cyrl-RS" dirty="0" smtClean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endParaRPr lang="sr-Cyrl-RS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b="1" dirty="0" smtClean="0"/>
              <a:t>К</a:t>
            </a:r>
            <a:r>
              <a:rPr lang="sr-Cyrl-CS" b="1" dirty="0" smtClean="0"/>
              <a:t>Т</a:t>
            </a:r>
            <a:r>
              <a:rPr lang="sl-SI" b="1" dirty="0" smtClean="0"/>
              <a:t> </a:t>
            </a:r>
            <a:r>
              <a:rPr lang="sr-Cyrl-CS" b="1" dirty="0"/>
              <a:t>и</a:t>
            </a:r>
            <a:r>
              <a:rPr lang="sl-SI" b="1" dirty="0"/>
              <a:t> </a:t>
            </a:r>
            <a:r>
              <a:rPr lang="sr-Cyrl-CS" b="1" dirty="0"/>
              <a:t>МРИ</a:t>
            </a:r>
            <a:r>
              <a:rPr lang="sl-SI" dirty="0"/>
              <a:t>- </a:t>
            </a:r>
            <a:r>
              <a:rPr lang="sr-Cyrl-CS" dirty="0"/>
              <a:t>хиподензне</a:t>
            </a:r>
            <a:r>
              <a:rPr lang="sl-SI" dirty="0"/>
              <a:t> </a:t>
            </a:r>
            <a:r>
              <a:rPr lang="sr-Cyrl-CS" dirty="0"/>
              <a:t>лезије</a:t>
            </a:r>
            <a:r>
              <a:rPr lang="sl-SI" dirty="0"/>
              <a:t> </a:t>
            </a:r>
            <a:r>
              <a:rPr lang="sr-Cyrl-CS" dirty="0"/>
              <a:t>субкортекса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перивентрикуларне</a:t>
            </a:r>
            <a:r>
              <a:rPr lang="sl-SI" dirty="0"/>
              <a:t> </a:t>
            </a:r>
            <a:r>
              <a:rPr lang="sr-Cyrl-CS" dirty="0"/>
              <a:t>беле</a:t>
            </a:r>
            <a:r>
              <a:rPr lang="sl-SI" dirty="0"/>
              <a:t> </a:t>
            </a:r>
            <a:r>
              <a:rPr lang="sr-Cyrl-CS" dirty="0" smtClean="0"/>
              <a:t>масе, атрофија</a:t>
            </a:r>
            <a:endParaRPr lang="sr-Cyrl-CS" dirty="0" smtClean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endParaRPr lang="sr-Cyrl-CS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b="1" dirty="0" smtClean="0"/>
              <a:t>Патоанатомски</a:t>
            </a:r>
            <a:r>
              <a:rPr lang="sl-SI" b="1" dirty="0" smtClean="0"/>
              <a:t> </a:t>
            </a:r>
            <a:r>
              <a:rPr lang="sr-Cyrl-CS" b="1" dirty="0"/>
              <a:t>налаз</a:t>
            </a:r>
            <a:r>
              <a:rPr lang="sl-SI" dirty="0"/>
              <a:t>: </a:t>
            </a:r>
            <a:r>
              <a:rPr lang="sr-Cyrl-CS" dirty="0"/>
              <a:t>округла</a:t>
            </a:r>
            <a:r>
              <a:rPr lang="sl-SI" dirty="0"/>
              <a:t> </a:t>
            </a:r>
            <a:r>
              <a:rPr lang="sr-Cyrl-CS" dirty="0"/>
              <a:t>хомогена</a:t>
            </a:r>
            <a:r>
              <a:rPr lang="sl-SI" dirty="0"/>
              <a:t> </a:t>
            </a:r>
            <a:r>
              <a:rPr lang="sr-Cyrl-CS" dirty="0"/>
              <a:t>инклузиона</a:t>
            </a:r>
            <a:r>
              <a:rPr lang="sl-SI" dirty="0"/>
              <a:t> </a:t>
            </a:r>
            <a:r>
              <a:rPr lang="sr-Cyrl-CS" dirty="0"/>
              <a:t>тела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неуронима</a:t>
            </a:r>
            <a:r>
              <a:rPr lang="sl-SI" dirty="0"/>
              <a:t> </a:t>
            </a:r>
            <a:endParaRPr lang="sr-Cyrl-RS" dirty="0" smtClean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endParaRPr lang="sr-Cyrl-RS" dirty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RS" b="1" dirty="0" smtClean="0"/>
              <a:t>Т</a:t>
            </a:r>
            <a:r>
              <a:rPr lang="sr-Cyrl-CS" b="1" dirty="0" smtClean="0"/>
              <a:t>ерапија</a:t>
            </a:r>
            <a:r>
              <a:rPr lang="sl-SI" dirty="0"/>
              <a:t>- </a:t>
            </a:r>
            <a:r>
              <a:rPr lang="sr-Cyrl-CS" dirty="0"/>
              <a:t>симптоматска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7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125"/>
            <a:ext cx="11690252" cy="1325563"/>
          </a:xfrm>
        </p:spPr>
        <p:txBody>
          <a:bodyPr>
            <a:normAutofit/>
          </a:bodyPr>
          <a:lstStyle/>
          <a:p>
            <a:r>
              <a:rPr lang="sr-Cyrl-RS" sz="4000" dirty="0">
                <a:latin typeface="Comic Sans MS" pitchFamily="66" charset="0"/>
              </a:rPr>
              <a:t>Субакутни склерозирајући паненцефалитис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6776" y="1690688"/>
            <a:ext cx="5107891" cy="49633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394" y="1690688"/>
            <a:ext cx="5317588" cy="496332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365760" y="1406770"/>
            <a:ext cx="11268222" cy="1406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>
                <a:latin typeface="Comic Sans MS" pitchFamily="66" charset="0"/>
              </a:rPr>
              <a:t>AIDS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91" y="223201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</a:pPr>
            <a:r>
              <a:rPr lang="en-US" dirty="0"/>
              <a:t>Center for Disease Control and Prevention 1981.</a:t>
            </a:r>
            <a:r>
              <a:rPr lang="sl-SI" dirty="0"/>
              <a:t> </a:t>
            </a:r>
            <a:r>
              <a:rPr lang="en-US" dirty="0"/>
              <a:t>5 </a:t>
            </a:r>
            <a:r>
              <a:rPr lang="sr-Cyrl-RS" dirty="0" smtClean="0"/>
              <a:t>случајева пнеумоније</a:t>
            </a:r>
            <a:r>
              <a:rPr lang="en-US" dirty="0" smtClean="0"/>
              <a:t> </a:t>
            </a:r>
            <a:r>
              <a:rPr lang="sl-SI" dirty="0"/>
              <a:t>(Pneumocystis carini) </a:t>
            </a:r>
            <a:r>
              <a:rPr lang="sr-Cyrl-RS" dirty="0" smtClean="0"/>
              <a:t>код хомосексуалаца</a:t>
            </a:r>
          </a:p>
          <a:p>
            <a:pPr>
              <a:buClr>
                <a:srgbClr val="C00000"/>
              </a:buClr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Истог месеца</a:t>
            </a:r>
            <a:r>
              <a:rPr lang="sl-SI" dirty="0" smtClean="0"/>
              <a:t>- </a:t>
            </a:r>
            <a:r>
              <a:rPr lang="sr-Cyrl-RS" dirty="0" smtClean="0"/>
              <a:t>кластер сличних случајева код младих људи у Њујорку и Калифорнији</a:t>
            </a:r>
          </a:p>
          <a:p>
            <a:pPr>
              <a:buClr>
                <a:srgbClr val="C00000"/>
              </a:buClr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Ћелијски посредована имунодефицијенција, развој необичних неоплазми и необјашњивих опортунистичких инфекција</a:t>
            </a:r>
          </a:p>
          <a:p>
            <a:pPr>
              <a:buClr>
                <a:srgbClr val="C00000"/>
              </a:buClr>
            </a:pP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Смањен број</a:t>
            </a:r>
            <a:r>
              <a:rPr lang="sl-SI" dirty="0" smtClean="0"/>
              <a:t> T</a:t>
            </a:r>
            <a:r>
              <a:rPr lang="sr-Cyrl-RS" dirty="0" smtClean="0"/>
              <a:t> хелпер ћелија са обрнутим односом</a:t>
            </a:r>
            <a:r>
              <a:rPr lang="sl-SI" dirty="0" smtClean="0"/>
              <a:t> T4/T8</a:t>
            </a:r>
            <a:r>
              <a:rPr lang="sr-Cyrl-RS" dirty="0" smtClean="0"/>
              <a:t> лимфоцита</a:t>
            </a:r>
            <a:endParaRPr lang="sl-SI" dirty="0"/>
          </a:p>
          <a:p>
            <a:pPr>
              <a:defRPr/>
            </a:pPr>
            <a:endParaRPr lang="sl-SI" dirty="0">
              <a:latin typeface="Comic Sans MS" pitchFamily="66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4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Симптоми и знаци инфекције ЦНС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33588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sr-Cyrl-RS" dirty="0" smtClean="0"/>
              <a:t>Повишена телесна температура</a:t>
            </a:r>
          </a:p>
          <a:p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Главобоља</a:t>
            </a:r>
          </a:p>
          <a:p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Измењено стање свести 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sr-Cyrl-RS" dirty="0"/>
              <a:t> </a:t>
            </a:r>
            <a:r>
              <a:rPr lang="sr-Cyrl-RS" dirty="0" smtClean="0"/>
              <a:t> (од благих поремећаја до коме)</a:t>
            </a:r>
          </a:p>
          <a:p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Закочен врат са позитивним менингеалним знацима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80403" y="1434905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2" descr="Infekcije centralnog nervnog sistema (mozga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128" y="2531330"/>
            <a:ext cx="2053883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7231" y="1661283"/>
            <a:ext cx="1920313" cy="17400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179" y="3944277"/>
            <a:ext cx="2272738" cy="160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6546" y="5342694"/>
            <a:ext cx="2159465" cy="138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3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3669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Друге</a:t>
            </a:r>
            <a:r>
              <a:rPr lang="sl-SI" dirty="0"/>
              <a:t> </a:t>
            </a:r>
            <a:r>
              <a:rPr lang="sr-Cyrl-CS" dirty="0"/>
              <a:t>ризичне</a:t>
            </a:r>
            <a:r>
              <a:rPr lang="sl-SI" dirty="0"/>
              <a:t> </a:t>
            </a:r>
            <a:r>
              <a:rPr lang="sr-Cyrl-CS" dirty="0"/>
              <a:t>групе</a:t>
            </a:r>
            <a:r>
              <a:rPr lang="sl-SI" dirty="0"/>
              <a:t> - </a:t>
            </a:r>
            <a:r>
              <a:rPr lang="sr-Cyrl-CS" dirty="0"/>
              <a:t>наркомани</a:t>
            </a:r>
            <a:r>
              <a:rPr lang="sl-SI" dirty="0"/>
              <a:t> </a:t>
            </a:r>
            <a:r>
              <a:rPr lang="sr-Cyrl-CS" dirty="0"/>
              <a:t>оба</a:t>
            </a:r>
            <a:r>
              <a:rPr lang="sl-SI" dirty="0"/>
              <a:t> </a:t>
            </a:r>
            <a:r>
              <a:rPr lang="sr-Cyrl-CS" dirty="0"/>
              <a:t>пола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  </a:t>
            </a:r>
            <a:r>
              <a:rPr lang="sr-Cyrl-RS" dirty="0" smtClean="0"/>
              <a:t>       </a:t>
            </a:r>
            <a:r>
              <a:rPr lang="sl-SI" dirty="0" smtClean="0"/>
              <a:t>  </a:t>
            </a:r>
            <a:r>
              <a:rPr lang="sl-SI" dirty="0"/>
              <a:t>- </a:t>
            </a:r>
            <a:r>
              <a:rPr lang="sr-Cyrl-CS" dirty="0"/>
              <a:t>хетеросксуалне</a:t>
            </a:r>
            <a:r>
              <a:rPr lang="sl-SI" dirty="0"/>
              <a:t> </a:t>
            </a:r>
            <a:r>
              <a:rPr lang="sr-Cyrl-CS" dirty="0"/>
              <a:t>особе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   </a:t>
            </a:r>
            <a:r>
              <a:rPr lang="sr-Cyrl-RS" dirty="0" smtClean="0"/>
              <a:t>    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деца</a:t>
            </a:r>
            <a:r>
              <a:rPr lang="sl-SI" dirty="0"/>
              <a:t> </a:t>
            </a:r>
            <a:r>
              <a:rPr lang="sr-Cyrl-CS" dirty="0"/>
              <a:t>оболелих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Трансмисија</a:t>
            </a:r>
            <a:r>
              <a:rPr lang="sl-SI" dirty="0"/>
              <a:t> - </a:t>
            </a:r>
            <a:r>
              <a:rPr lang="sr-Cyrl-CS" dirty="0"/>
              <a:t>сексуални</a:t>
            </a:r>
            <a:r>
              <a:rPr lang="sl-SI" dirty="0"/>
              <a:t> </a:t>
            </a:r>
            <a:r>
              <a:rPr lang="sr-Cyrl-CS" dirty="0"/>
              <a:t>контакт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                    </a:t>
            </a:r>
            <a:r>
              <a:rPr lang="sr-Cyrl-RS" dirty="0" smtClean="0"/>
              <a:t> 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хематогено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</a:t>
            </a:r>
            <a:r>
              <a:rPr lang="sr-Cyrl-RS" dirty="0" smtClean="0"/>
              <a:t> 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са</a:t>
            </a:r>
            <a:r>
              <a:rPr lang="sl-SI" dirty="0"/>
              <a:t> </a:t>
            </a:r>
            <a:r>
              <a:rPr lang="sr-Cyrl-CS" dirty="0"/>
              <a:t>мајке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 smtClean="0"/>
              <a:t>дете</a:t>
            </a:r>
          </a:p>
          <a:p>
            <a:pPr>
              <a:buNone/>
              <a:defRPr/>
            </a:pPr>
            <a:endParaRPr lang="sl-SI" dirty="0"/>
          </a:p>
          <a:p>
            <a:pPr>
              <a:buNone/>
              <a:defRPr/>
            </a:pPr>
            <a:r>
              <a:rPr lang="sl-SI" dirty="0"/>
              <a:t>1983. </a:t>
            </a:r>
            <a:r>
              <a:rPr lang="sr-Cyrl-CS" dirty="0"/>
              <a:t>и</a:t>
            </a:r>
            <a:r>
              <a:rPr lang="sr-Cyrl-CS" dirty="0" smtClean="0"/>
              <a:t>золован</a:t>
            </a:r>
            <a:r>
              <a:rPr lang="sl-SI" dirty="0" smtClean="0"/>
              <a:t> </a:t>
            </a:r>
            <a:r>
              <a:rPr lang="sr-Cyrl-CS" dirty="0"/>
              <a:t>је</a:t>
            </a:r>
            <a:r>
              <a:rPr lang="sl-SI" dirty="0"/>
              <a:t> </a:t>
            </a:r>
            <a:r>
              <a:rPr lang="sr-Cyrl-CS" dirty="0"/>
              <a:t>вирус</a:t>
            </a:r>
            <a:r>
              <a:rPr lang="sl-SI" dirty="0"/>
              <a:t> (</a:t>
            </a:r>
            <a:r>
              <a:rPr lang="sr-Cyrl-CS" dirty="0"/>
              <a:t>из</a:t>
            </a:r>
            <a:r>
              <a:rPr lang="sl-SI" dirty="0"/>
              <a:t> </a:t>
            </a:r>
            <a:r>
              <a:rPr lang="sr-Cyrl-CS" dirty="0"/>
              <a:t>групе</a:t>
            </a:r>
            <a:r>
              <a:rPr lang="sl-SI" dirty="0"/>
              <a:t> </a:t>
            </a:r>
            <a:r>
              <a:rPr lang="sr-Cyrl-CS" dirty="0"/>
              <a:t>ретровируса</a:t>
            </a:r>
            <a:r>
              <a:rPr lang="sl-SI" dirty="0"/>
              <a:t>)</a:t>
            </a:r>
          </a:p>
          <a:p>
            <a:pPr>
              <a:buNone/>
              <a:defRPr/>
            </a:pPr>
            <a:r>
              <a:rPr lang="sl-SI" dirty="0"/>
              <a:t>1986. </a:t>
            </a:r>
            <a:r>
              <a:rPr lang="sr-Cyrl-CS" dirty="0"/>
              <a:t>назван</a:t>
            </a:r>
            <a:r>
              <a:rPr lang="sl-SI" dirty="0"/>
              <a:t> </a:t>
            </a:r>
            <a:r>
              <a:rPr lang="sr-Cyrl-CS" dirty="0"/>
              <a:t>ХИВ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22210" y="533470"/>
            <a:ext cx="1702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4400" dirty="0">
                <a:latin typeface="Comic Sans MS" pitchFamily="66" charset="0"/>
              </a:rPr>
              <a:t>AIDS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3998" y="3696944"/>
            <a:ext cx="3552014" cy="297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9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5631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Вирус</a:t>
            </a:r>
            <a:r>
              <a:rPr lang="sl-SI" dirty="0"/>
              <a:t> </a:t>
            </a:r>
            <a:r>
              <a:rPr lang="sr-Cyrl-CS" dirty="0"/>
              <a:t>касније</a:t>
            </a:r>
            <a:r>
              <a:rPr lang="sl-SI" dirty="0"/>
              <a:t> </a:t>
            </a:r>
            <a:r>
              <a:rPr lang="sr-Cyrl-CS" dirty="0"/>
              <a:t>пронађен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серумима</a:t>
            </a:r>
            <a:r>
              <a:rPr lang="sl-SI" dirty="0"/>
              <a:t> </a:t>
            </a:r>
            <a:r>
              <a:rPr lang="sr-Cyrl-CS" dirty="0"/>
              <a:t>из</a:t>
            </a:r>
            <a:r>
              <a:rPr lang="sl-SI" dirty="0"/>
              <a:t> </a:t>
            </a:r>
            <a:r>
              <a:rPr lang="sr-Cyrl-CS" dirty="0"/>
              <a:t>централне</a:t>
            </a:r>
            <a:r>
              <a:rPr lang="sl-SI" dirty="0"/>
              <a:t> </a:t>
            </a:r>
            <a:r>
              <a:rPr lang="sr-Cyrl-CS" dirty="0"/>
              <a:t>Африке</a:t>
            </a:r>
            <a:r>
              <a:rPr lang="sl-SI" dirty="0"/>
              <a:t> </a:t>
            </a:r>
            <a:r>
              <a:rPr lang="sr-Cyrl-CS" dirty="0"/>
              <a:t>из</a:t>
            </a:r>
            <a:r>
              <a:rPr lang="sl-SI" dirty="0"/>
              <a:t> 1959.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САД</a:t>
            </a:r>
            <a:r>
              <a:rPr lang="sl-SI" dirty="0"/>
              <a:t> </a:t>
            </a:r>
            <a:r>
              <a:rPr lang="sr-Cyrl-CS" dirty="0"/>
              <a:t>из</a:t>
            </a:r>
            <a:r>
              <a:rPr lang="sl-SI" dirty="0"/>
              <a:t> 1968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До</a:t>
            </a:r>
            <a:r>
              <a:rPr lang="sl-SI" dirty="0"/>
              <a:t> </a:t>
            </a:r>
            <a:r>
              <a:rPr lang="sl-SI" dirty="0" smtClean="0"/>
              <a:t>1996</a:t>
            </a:r>
            <a:r>
              <a:rPr lang="sr-Cyrl-RS" dirty="0" smtClean="0"/>
              <a:t> - </a:t>
            </a:r>
            <a:r>
              <a:rPr lang="sl-SI" dirty="0" smtClean="0"/>
              <a:t>30,6 </a:t>
            </a:r>
            <a:r>
              <a:rPr lang="sr-Cyrl-CS" dirty="0"/>
              <a:t>милиона</a:t>
            </a:r>
            <a:r>
              <a:rPr lang="sl-SI" dirty="0"/>
              <a:t> </a:t>
            </a:r>
            <a:r>
              <a:rPr lang="sr-Cyrl-CS" dirty="0"/>
              <a:t>заражено</a:t>
            </a:r>
            <a:r>
              <a:rPr lang="sl-SI" dirty="0"/>
              <a:t> </a:t>
            </a:r>
            <a:r>
              <a:rPr lang="sr-Cyrl-CS" dirty="0" smtClean="0"/>
              <a:t>ХИВ</a:t>
            </a:r>
            <a:endParaRPr lang="sr-Cyrl-RS" dirty="0" smtClean="0"/>
          </a:p>
          <a:p>
            <a:pPr>
              <a:buClr>
                <a:srgbClr val="C00000"/>
              </a:buClr>
              <a:defRPr/>
            </a:pPr>
            <a:endParaRPr lang="sr-Cyrl-RS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До 2018 – 37.9 милиона заражено </a:t>
            </a:r>
            <a:endParaRPr lang="sl-SI" dirty="0"/>
          </a:p>
          <a:p>
            <a:pPr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Сви</a:t>
            </a:r>
            <a:r>
              <a:rPr lang="sl-SI" dirty="0"/>
              <a:t> </a:t>
            </a:r>
            <a:r>
              <a:rPr lang="sr-Cyrl-CS" dirty="0"/>
              <a:t>који</a:t>
            </a:r>
            <a:r>
              <a:rPr lang="sl-SI" dirty="0"/>
              <a:t> </a:t>
            </a:r>
            <a:r>
              <a:rPr lang="sr-Cyrl-CS" dirty="0"/>
              <a:t>имају</a:t>
            </a:r>
            <a:r>
              <a:rPr lang="sl-SI" dirty="0"/>
              <a:t> </a:t>
            </a:r>
            <a:r>
              <a:rPr lang="sr-Cyrl-CS" dirty="0"/>
              <a:t>АИДС</a:t>
            </a:r>
            <a:r>
              <a:rPr lang="sl-SI" dirty="0"/>
              <a:t> </a:t>
            </a:r>
            <a:r>
              <a:rPr lang="sr-Cyrl-CS" dirty="0"/>
              <a:t>су</a:t>
            </a:r>
            <a:r>
              <a:rPr lang="sl-SI" dirty="0"/>
              <a:t> </a:t>
            </a:r>
            <a:r>
              <a:rPr lang="sr-Cyrl-CS" dirty="0"/>
              <a:t>ХИВ</a:t>
            </a:r>
            <a:r>
              <a:rPr lang="sl-SI" dirty="0"/>
              <a:t> </a:t>
            </a:r>
            <a:r>
              <a:rPr lang="sr-Cyrl-CS" dirty="0"/>
              <a:t>позитивни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Сви</a:t>
            </a:r>
            <a:r>
              <a:rPr lang="sl-SI" dirty="0"/>
              <a:t> </a:t>
            </a:r>
            <a:r>
              <a:rPr lang="sr-Cyrl-CS" dirty="0"/>
              <a:t>ХИВ</a:t>
            </a:r>
            <a:r>
              <a:rPr lang="sl-SI" dirty="0"/>
              <a:t> </a:t>
            </a:r>
            <a:r>
              <a:rPr lang="sr-Cyrl-CS" dirty="0"/>
              <a:t>позитивни</a:t>
            </a:r>
            <a:r>
              <a:rPr lang="sl-SI" dirty="0"/>
              <a:t> </a:t>
            </a:r>
            <a:r>
              <a:rPr lang="sr-Cyrl-CS" dirty="0"/>
              <a:t>немају</a:t>
            </a:r>
            <a:r>
              <a:rPr lang="sl-SI" dirty="0"/>
              <a:t> </a:t>
            </a:r>
            <a:r>
              <a:rPr lang="sr-Cyrl-CS" dirty="0"/>
              <a:t>АИДС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2210" y="533470"/>
            <a:ext cx="1702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4400" dirty="0">
                <a:latin typeface="Comic Sans MS" pitchFamily="66" charset="0"/>
              </a:rPr>
              <a:t>AIDS</a:t>
            </a:r>
            <a:endParaRPr lang="en-US" sz="44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751" y="3615397"/>
            <a:ext cx="3573194" cy="302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3669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 smtClean="0"/>
              <a:t>Укљученост</a:t>
            </a:r>
            <a:r>
              <a:rPr lang="sl-SI" dirty="0" smtClean="0"/>
              <a:t> </a:t>
            </a:r>
            <a:r>
              <a:rPr lang="sr-Cyrl-CS" dirty="0"/>
              <a:t>НС</a:t>
            </a:r>
            <a:r>
              <a:rPr lang="sl-SI" dirty="0"/>
              <a:t> </a:t>
            </a:r>
            <a:r>
              <a:rPr lang="sr-Cyrl-CS" dirty="0"/>
              <a:t>запажена</a:t>
            </a:r>
            <a:r>
              <a:rPr lang="sl-SI" dirty="0"/>
              <a:t> </a:t>
            </a:r>
            <a:r>
              <a:rPr lang="sr-Cyrl-CS" dirty="0"/>
              <a:t>рано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току</a:t>
            </a:r>
            <a:r>
              <a:rPr lang="sl-SI" dirty="0"/>
              <a:t> </a:t>
            </a:r>
            <a:r>
              <a:rPr lang="sr-Cyrl-CS" dirty="0"/>
              <a:t>епидемије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l-SI" dirty="0"/>
              <a:t>1985. </a:t>
            </a:r>
            <a:r>
              <a:rPr lang="sr-Cyrl-CS" dirty="0"/>
              <a:t>показано</a:t>
            </a:r>
            <a:r>
              <a:rPr lang="sl-SI" dirty="0"/>
              <a:t> </a:t>
            </a:r>
            <a:r>
              <a:rPr lang="sr-Cyrl-CS" dirty="0"/>
              <a:t>је</a:t>
            </a:r>
            <a:r>
              <a:rPr lang="sl-SI" dirty="0"/>
              <a:t> </a:t>
            </a:r>
            <a:r>
              <a:rPr lang="sr-Cyrl-CS" dirty="0"/>
              <a:t>да</a:t>
            </a:r>
            <a:r>
              <a:rPr lang="sl-SI" dirty="0"/>
              <a:t> </a:t>
            </a:r>
            <a:r>
              <a:rPr lang="sr-Cyrl-CS" dirty="0"/>
              <a:t>може</a:t>
            </a:r>
            <a:r>
              <a:rPr lang="sl-SI" dirty="0"/>
              <a:t> </a:t>
            </a:r>
            <a:r>
              <a:rPr lang="sr-Cyrl-CS" dirty="0"/>
              <a:t>да</a:t>
            </a:r>
            <a:r>
              <a:rPr lang="sl-SI" dirty="0"/>
              <a:t> </a:t>
            </a:r>
            <a:r>
              <a:rPr lang="sr-Cyrl-CS" dirty="0"/>
              <a:t>буде</a:t>
            </a:r>
            <a:r>
              <a:rPr lang="sl-SI" dirty="0"/>
              <a:t> </a:t>
            </a:r>
            <a:r>
              <a:rPr lang="sr-Cyrl-CS" dirty="0"/>
              <a:t>примарно</a:t>
            </a:r>
            <a:r>
              <a:rPr lang="sl-SI" dirty="0"/>
              <a:t> </a:t>
            </a:r>
            <a:r>
              <a:rPr lang="sr-Cyrl-CS" dirty="0"/>
              <a:t>болест</a:t>
            </a:r>
            <a:r>
              <a:rPr lang="sl-SI" dirty="0"/>
              <a:t> </a:t>
            </a:r>
            <a:r>
              <a:rPr lang="sr-Cyrl-CS" dirty="0"/>
              <a:t>НС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  </a:t>
            </a:r>
            <a:r>
              <a:rPr lang="sr-Cyrl-CS" dirty="0"/>
              <a:t>или</a:t>
            </a:r>
            <a:r>
              <a:rPr lang="sl-SI" dirty="0"/>
              <a:t> </a:t>
            </a:r>
            <a:r>
              <a:rPr lang="sr-Cyrl-CS" dirty="0"/>
              <a:t>је</a:t>
            </a:r>
            <a:r>
              <a:rPr lang="sl-SI" dirty="0"/>
              <a:t> </a:t>
            </a:r>
            <a:r>
              <a:rPr lang="sr-Cyrl-CS" dirty="0"/>
              <a:t>НС</a:t>
            </a:r>
            <a:r>
              <a:rPr lang="sl-SI" dirty="0"/>
              <a:t> </a:t>
            </a:r>
            <a:r>
              <a:rPr lang="sr-Cyrl-CS" dirty="0"/>
              <a:t>захваћен</a:t>
            </a:r>
            <a:r>
              <a:rPr lang="sl-SI" dirty="0"/>
              <a:t> </a:t>
            </a:r>
            <a:r>
              <a:rPr lang="sr-Cyrl-CS" dirty="0"/>
              <a:t>због</a:t>
            </a:r>
            <a:r>
              <a:rPr lang="sl-SI" dirty="0"/>
              <a:t> </a:t>
            </a:r>
            <a:r>
              <a:rPr lang="sr-Cyrl-CS" dirty="0"/>
              <a:t>имунодефицијенције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Вирус</a:t>
            </a:r>
            <a:r>
              <a:rPr lang="sl-SI" dirty="0"/>
              <a:t> </a:t>
            </a:r>
            <a:r>
              <a:rPr lang="sr-Cyrl-CS" dirty="0"/>
              <a:t>изолован</a:t>
            </a:r>
            <a:r>
              <a:rPr lang="sl-SI" dirty="0"/>
              <a:t> </a:t>
            </a:r>
            <a:r>
              <a:rPr lang="sr-Cyrl-CS" dirty="0"/>
              <a:t>из</a:t>
            </a:r>
            <a:r>
              <a:rPr lang="sl-SI" dirty="0"/>
              <a:t>: - </a:t>
            </a:r>
            <a:r>
              <a:rPr lang="sr-Cyrl-CS" dirty="0"/>
              <a:t>мозга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</a:t>
            </a:r>
            <a:r>
              <a:rPr lang="sr-Cyrl-RS" dirty="0" smtClean="0"/>
              <a:t>         </a:t>
            </a:r>
            <a:r>
              <a:rPr lang="sl-SI" dirty="0" smtClean="0"/>
              <a:t>- </a:t>
            </a:r>
            <a:r>
              <a:rPr lang="sr-Cyrl-CS" dirty="0"/>
              <a:t>кичмене</a:t>
            </a:r>
            <a:r>
              <a:rPr lang="sl-SI" dirty="0"/>
              <a:t> </a:t>
            </a:r>
            <a:r>
              <a:rPr lang="sr-Cyrl-CS" dirty="0"/>
              <a:t>мождине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                </a:t>
            </a:r>
            <a:r>
              <a:rPr lang="sr-Cyrl-RS" dirty="0" smtClean="0"/>
              <a:t>         </a:t>
            </a:r>
            <a:r>
              <a:rPr lang="sl-SI" dirty="0" smtClean="0"/>
              <a:t>- </a:t>
            </a:r>
            <a:r>
              <a:rPr lang="sr-Cyrl-CS" dirty="0"/>
              <a:t>ликвора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                             </a:t>
            </a:r>
            <a:r>
              <a:rPr lang="sr-Cyrl-RS" dirty="0" smtClean="0"/>
              <a:t>         </a:t>
            </a:r>
            <a:r>
              <a:rPr lang="sl-SI" dirty="0" smtClean="0"/>
              <a:t>- </a:t>
            </a:r>
            <a:r>
              <a:rPr lang="sr-Cyrl-CS" dirty="0"/>
              <a:t>периферних</a:t>
            </a:r>
            <a:r>
              <a:rPr lang="sl-SI" dirty="0"/>
              <a:t> </a:t>
            </a:r>
            <a:r>
              <a:rPr lang="sr-Cyrl-CS" dirty="0"/>
              <a:t>нерава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22210" y="533470"/>
            <a:ext cx="1702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4400" dirty="0">
                <a:latin typeface="Comic Sans MS" pitchFamily="66" charset="0"/>
              </a:rPr>
              <a:t>AIDS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86375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71002"/>
            <a:ext cx="11119338" cy="4783015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l-SI" dirty="0"/>
              <a:t>1988  - </a:t>
            </a:r>
            <a:r>
              <a:rPr lang="sr-Cyrl-CS" dirty="0"/>
              <a:t>АИДС</a:t>
            </a:r>
            <a:r>
              <a:rPr lang="sl-SI" dirty="0"/>
              <a:t> </a:t>
            </a:r>
            <a:r>
              <a:rPr lang="sr-Cyrl-CS" dirty="0"/>
              <a:t>деменција</a:t>
            </a:r>
            <a:r>
              <a:rPr lang="sl-SI" dirty="0"/>
              <a:t> </a:t>
            </a:r>
            <a:r>
              <a:rPr lang="sr-Cyrl-CS" dirty="0"/>
              <a:t>комплекс</a:t>
            </a:r>
            <a:r>
              <a:rPr lang="sl-SI" dirty="0"/>
              <a:t> (</a:t>
            </a:r>
            <a:r>
              <a:rPr lang="sr-Cyrl-CS" dirty="0"/>
              <a:t>одрасли</a:t>
            </a:r>
            <a:r>
              <a:rPr lang="sl-SI" dirty="0"/>
              <a:t>)</a:t>
            </a:r>
          </a:p>
          <a:p>
            <a:pPr>
              <a:buNone/>
              <a:defRPr/>
            </a:pPr>
            <a:r>
              <a:rPr lang="sl-SI" dirty="0"/>
              <a:t>            </a:t>
            </a:r>
            <a:r>
              <a:rPr lang="sr-Cyrl-RS" dirty="0" smtClean="0"/>
              <a:t>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АИДС</a:t>
            </a:r>
            <a:r>
              <a:rPr lang="sl-SI" dirty="0"/>
              <a:t> </a:t>
            </a:r>
            <a:r>
              <a:rPr lang="sr-Cyrl-CS" dirty="0"/>
              <a:t>енцефалопатија</a:t>
            </a:r>
            <a:r>
              <a:rPr lang="sl-SI" dirty="0"/>
              <a:t> </a:t>
            </a:r>
            <a:r>
              <a:rPr lang="sr-Cyrl-CS" dirty="0"/>
              <a:t>комплекс</a:t>
            </a:r>
            <a:r>
              <a:rPr lang="sl-SI" dirty="0"/>
              <a:t> (</a:t>
            </a:r>
            <a:r>
              <a:rPr lang="sr-Cyrl-CS" dirty="0"/>
              <a:t>деца</a:t>
            </a:r>
            <a:r>
              <a:rPr lang="sl-SI" dirty="0"/>
              <a:t>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Следећих</a:t>
            </a:r>
            <a:r>
              <a:rPr lang="sl-SI" dirty="0"/>
              <a:t> </a:t>
            </a:r>
            <a:r>
              <a:rPr lang="sr-Cyrl-CS" dirty="0"/>
              <a:t>година</a:t>
            </a:r>
            <a:r>
              <a:rPr lang="sl-SI" dirty="0"/>
              <a:t> </a:t>
            </a:r>
          </a:p>
          <a:p>
            <a:pPr>
              <a:buNone/>
              <a:defRPr/>
            </a:pPr>
            <a:endParaRPr lang="sl-SI" dirty="0"/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/>
              <a:t>показана</a:t>
            </a:r>
            <a:r>
              <a:rPr lang="sl-SI" dirty="0"/>
              <a:t> </a:t>
            </a:r>
            <a:r>
              <a:rPr lang="sr-Cyrl-CS" dirty="0"/>
              <a:t>интратекална</a:t>
            </a:r>
            <a:r>
              <a:rPr lang="sl-SI" dirty="0"/>
              <a:t> </a:t>
            </a:r>
            <a:r>
              <a:rPr lang="sr-Cyrl-CS" dirty="0"/>
              <a:t>синтеза</a:t>
            </a:r>
            <a:r>
              <a:rPr lang="sl-SI" dirty="0"/>
              <a:t> </a:t>
            </a:r>
            <a:r>
              <a:rPr lang="sr-Cyrl-CS" dirty="0"/>
              <a:t>анти</a:t>
            </a:r>
            <a:r>
              <a:rPr lang="sl-SI" dirty="0"/>
              <a:t> </a:t>
            </a:r>
            <a:r>
              <a:rPr lang="sr-Cyrl-CS" dirty="0"/>
              <a:t>ХИВ</a:t>
            </a:r>
            <a:r>
              <a:rPr lang="sl-SI" dirty="0"/>
              <a:t> </a:t>
            </a:r>
            <a:r>
              <a:rPr lang="sr-Cyrl-CS" dirty="0"/>
              <a:t>антитела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</a:t>
            </a:r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/>
              <a:t>локализација</a:t>
            </a:r>
            <a:r>
              <a:rPr lang="sl-SI" dirty="0"/>
              <a:t> </a:t>
            </a:r>
            <a:r>
              <a:rPr lang="sr-Cyrl-CS" dirty="0"/>
              <a:t>ХИВ</a:t>
            </a:r>
            <a:r>
              <a:rPr lang="sl-SI" dirty="0"/>
              <a:t> -1 </a:t>
            </a:r>
            <a:r>
              <a:rPr lang="sr-Cyrl-CS" dirty="0"/>
              <a:t>антигена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можданим</a:t>
            </a:r>
            <a:r>
              <a:rPr lang="sl-SI" dirty="0"/>
              <a:t> </a:t>
            </a:r>
            <a:r>
              <a:rPr lang="sr-Cyrl-CS" dirty="0"/>
              <a:t>макрофагама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лимфоцитима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</a:t>
            </a:r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/>
              <a:t>идентиковани</a:t>
            </a:r>
            <a:r>
              <a:rPr lang="sl-SI" dirty="0"/>
              <a:t> </a:t>
            </a:r>
            <a:r>
              <a:rPr lang="sr-Cyrl-CS" dirty="0"/>
              <a:t>су</a:t>
            </a:r>
            <a:r>
              <a:rPr lang="sl-SI" dirty="0"/>
              <a:t> </a:t>
            </a:r>
            <a:r>
              <a:rPr lang="sr-Cyrl-CS" dirty="0"/>
              <a:t>партикули</a:t>
            </a:r>
            <a:r>
              <a:rPr lang="sl-SI" dirty="0"/>
              <a:t> </a:t>
            </a:r>
            <a:r>
              <a:rPr lang="sr-Cyrl-CS" dirty="0"/>
              <a:t>вируса</a:t>
            </a:r>
            <a:r>
              <a:rPr lang="sl-SI" dirty="0"/>
              <a:t> </a:t>
            </a:r>
            <a:r>
              <a:rPr lang="sr-Cyrl-CS" dirty="0"/>
              <a:t>унутар</a:t>
            </a:r>
            <a:r>
              <a:rPr lang="sl-SI" dirty="0"/>
              <a:t> </a:t>
            </a:r>
            <a:r>
              <a:rPr lang="sr-Cyrl-CS" dirty="0"/>
              <a:t>вишеједарних</a:t>
            </a:r>
            <a:r>
              <a:rPr lang="sl-SI" dirty="0"/>
              <a:t> </a:t>
            </a:r>
            <a:r>
              <a:rPr lang="sr-Cyrl-CS" dirty="0" smtClean="0"/>
              <a:t>џиновских</a:t>
            </a:r>
            <a:r>
              <a:rPr lang="sl-SI" dirty="0" smtClean="0"/>
              <a:t> </a:t>
            </a:r>
            <a:r>
              <a:rPr lang="sr-Cyrl-CS" dirty="0"/>
              <a:t>ћелија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RS" dirty="0" smtClean="0"/>
              <a:t>  </a:t>
            </a:r>
          </a:p>
          <a:p>
            <a:pPr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</a:t>
            </a:r>
            <a:r>
              <a:rPr lang="sr-Cyrl-CS" dirty="0" smtClean="0"/>
              <a:t>макрофага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- </a:t>
            </a:r>
            <a:r>
              <a:rPr lang="sr-Cyrl-CS" dirty="0"/>
              <a:t>повишени</a:t>
            </a:r>
            <a:r>
              <a:rPr lang="sl-SI" dirty="0"/>
              <a:t> </a:t>
            </a:r>
            <a:r>
              <a:rPr lang="sr-Cyrl-CS" dirty="0"/>
              <a:t>нивои</a:t>
            </a:r>
            <a:r>
              <a:rPr lang="sl-SI" dirty="0"/>
              <a:t> </a:t>
            </a:r>
            <a:r>
              <a:rPr lang="sr-Cyrl-CS" dirty="0"/>
              <a:t>ХИВ</a:t>
            </a:r>
            <a:r>
              <a:rPr lang="sl-SI" dirty="0"/>
              <a:t> </a:t>
            </a:r>
            <a:r>
              <a:rPr lang="sr-Cyrl-CS" dirty="0"/>
              <a:t>ДНА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мозгу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односу</a:t>
            </a:r>
            <a:r>
              <a:rPr lang="sl-SI" dirty="0"/>
              <a:t> </a:t>
            </a:r>
            <a:r>
              <a:rPr lang="sr-Cyrl-CS" dirty="0"/>
              <a:t>на</a:t>
            </a:r>
            <a:r>
              <a:rPr lang="sl-SI" dirty="0"/>
              <a:t> </a:t>
            </a:r>
            <a:r>
              <a:rPr lang="sr-Cyrl-CS" dirty="0"/>
              <a:t>друге</a:t>
            </a:r>
            <a:r>
              <a:rPr lang="sl-SI" dirty="0"/>
              <a:t> </a:t>
            </a:r>
            <a:r>
              <a:rPr lang="sr-Cyrl-CS" dirty="0"/>
              <a:t>органе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22210" y="533470"/>
            <a:ext cx="1702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4400" dirty="0">
                <a:latin typeface="Comic Sans MS" pitchFamily="66" charset="0"/>
              </a:rPr>
              <a:t>AIDS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0914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19642"/>
            <a:ext cx="11119338" cy="4783015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l-SI" dirty="0"/>
              <a:t>20-70% </a:t>
            </a:r>
            <a:r>
              <a:rPr lang="sr-Cyrl-CS" dirty="0"/>
              <a:t>болесника</a:t>
            </a:r>
            <a:r>
              <a:rPr lang="sl-SI" dirty="0"/>
              <a:t> </a:t>
            </a:r>
            <a:r>
              <a:rPr lang="sr-Cyrl-CS" dirty="0"/>
              <a:t>развије</a:t>
            </a:r>
            <a:r>
              <a:rPr lang="sl-SI" dirty="0"/>
              <a:t> </a:t>
            </a:r>
            <a:r>
              <a:rPr lang="sr-Cyrl-CS" dirty="0"/>
              <a:t>прогресивни</a:t>
            </a:r>
            <a:r>
              <a:rPr lang="sl-SI" dirty="0"/>
              <a:t> </a:t>
            </a:r>
            <a:r>
              <a:rPr lang="sr-Cyrl-CS" dirty="0"/>
              <a:t>мождани</a:t>
            </a:r>
            <a:r>
              <a:rPr lang="sl-SI" dirty="0"/>
              <a:t> </a:t>
            </a:r>
            <a:r>
              <a:rPr lang="sr-Cyrl-CS" dirty="0"/>
              <a:t>синдром</a:t>
            </a:r>
            <a:endParaRPr lang="sl-SI" dirty="0"/>
          </a:p>
          <a:p>
            <a:pPr marL="571500" indent="-571500"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Неуролошке</a:t>
            </a:r>
            <a:r>
              <a:rPr lang="sl-SI" dirty="0"/>
              <a:t> </a:t>
            </a:r>
            <a:r>
              <a:rPr lang="sr-Cyrl-CS" dirty="0"/>
              <a:t>манифестације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l-SI" dirty="0"/>
              <a:t>    </a:t>
            </a:r>
            <a:r>
              <a:rPr lang="sl-SI" dirty="0" smtClean="0"/>
              <a:t>- </a:t>
            </a:r>
            <a:r>
              <a:rPr lang="sr-Cyrl-CS" dirty="0"/>
              <a:t>делом</a:t>
            </a:r>
            <a:r>
              <a:rPr lang="sl-SI" dirty="0"/>
              <a:t> </a:t>
            </a:r>
            <a:r>
              <a:rPr lang="sr-Cyrl-CS" dirty="0"/>
              <a:t>су</a:t>
            </a:r>
            <a:r>
              <a:rPr lang="sl-SI" dirty="0"/>
              <a:t> </a:t>
            </a:r>
            <a:r>
              <a:rPr lang="sr-Cyrl-CS" dirty="0"/>
              <a:t>одраз</a:t>
            </a:r>
            <a:r>
              <a:rPr lang="sl-SI" dirty="0"/>
              <a:t> </a:t>
            </a:r>
            <a:r>
              <a:rPr lang="sr-Cyrl-CS" dirty="0"/>
              <a:t>директне</a:t>
            </a:r>
            <a:r>
              <a:rPr lang="sl-SI" dirty="0"/>
              <a:t> </a:t>
            </a:r>
            <a:r>
              <a:rPr lang="sr-Cyrl-CS" dirty="0"/>
              <a:t>инвазије</a:t>
            </a:r>
            <a:r>
              <a:rPr lang="sl-SI" dirty="0"/>
              <a:t> </a:t>
            </a:r>
            <a:r>
              <a:rPr lang="sr-Cyrl-CS" dirty="0"/>
              <a:t>ЦНС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l-SI" dirty="0"/>
              <a:t>   </a:t>
            </a:r>
            <a:r>
              <a:rPr lang="sr-Cyrl-RS" dirty="0" smtClean="0"/>
              <a:t> </a:t>
            </a:r>
            <a:r>
              <a:rPr lang="sl-SI" dirty="0" smtClean="0"/>
              <a:t>- </a:t>
            </a:r>
            <a:r>
              <a:rPr lang="sr-Cyrl-CS" dirty="0"/>
              <a:t>делом</a:t>
            </a:r>
            <a:r>
              <a:rPr lang="sl-SI" dirty="0"/>
              <a:t> </a:t>
            </a:r>
            <a:r>
              <a:rPr lang="sr-Cyrl-CS" dirty="0"/>
              <a:t>последица</a:t>
            </a:r>
            <a:r>
              <a:rPr lang="sl-SI" dirty="0"/>
              <a:t> </a:t>
            </a:r>
            <a:r>
              <a:rPr lang="sr-Cyrl-CS" dirty="0"/>
              <a:t>тешког</a:t>
            </a:r>
            <a:r>
              <a:rPr lang="sl-SI" dirty="0"/>
              <a:t> </a:t>
            </a:r>
            <a:r>
              <a:rPr lang="sr-Cyrl-CS" dirty="0"/>
              <a:t>дефицита</a:t>
            </a:r>
            <a:r>
              <a:rPr lang="sl-SI" dirty="0"/>
              <a:t> </a:t>
            </a:r>
            <a:r>
              <a:rPr lang="sr-Cyrl-CS" dirty="0"/>
              <a:t>имунског</a:t>
            </a:r>
            <a:r>
              <a:rPr lang="sl-SI" dirty="0"/>
              <a:t> </a:t>
            </a:r>
            <a:r>
              <a:rPr lang="sr-Cyrl-CS" dirty="0"/>
              <a:t>система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секундарне</a:t>
            </a:r>
            <a:r>
              <a:rPr lang="sl-SI" dirty="0"/>
              <a:t> </a:t>
            </a:r>
            <a:r>
              <a:rPr lang="sr-Cyrl-CS" dirty="0"/>
              <a:t>инфекције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422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22210" y="533470"/>
            <a:ext cx="17027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4400" dirty="0">
                <a:latin typeface="Comic Sans MS" pitchFamily="66" charset="0"/>
              </a:rPr>
              <a:t>AIDS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785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19642"/>
            <a:ext cx="11119338" cy="4783015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Атрофија</a:t>
            </a:r>
            <a:r>
              <a:rPr lang="sl-SI" dirty="0"/>
              <a:t> </a:t>
            </a:r>
            <a:r>
              <a:rPr lang="sr-Cyrl-CS" dirty="0"/>
              <a:t>мозга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Дегенерација</a:t>
            </a:r>
            <a:r>
              <a:rPr lang="sl-SI" dirty="0"/>
              <a:t> </a:t>
            </a:r>
            <a:r>
              <a:rPr lang="sr-Cyrl-CS" dirty="0"/>
              <a:t>беле</a:t>
            </a:r>
            <a:r>
              <a:rPr lang="sl-SI" dirty="0"/>
              <a:t> </a:t>
            </a:r>
            <a:r>
              <a:rPr lang="sr-Cyrl-CS" dirty="0"/>
              <a:t>масе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Периваскуларна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паренхимска</a:t>
            </a:r>
            <a:r>
              <a:rPr lang="sl-SI" dirty="0"/>
              <a:t> </a:t>
            </a:r>
            <a:r>
              <a:rPr lang="sr-Cyrl-CS" dirty="0"/>
              <a:t>инфилтрација</a:t>
            </a:r>
            <a:r>
              <a:rPr lang="sl-SI" dirty="0"/>
              <a:t> </a:t>
            </a:r>
            <a:r>
              <a:rPr lang="sr-Cyrl-CS" dirty="0"/>
              <a:t>макрофага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лимфоцита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171669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38200" y="595577"/>
            <a:ext cx="103737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CS" sz="3200" dirty="0">
                <a:latin typeface="Comic Sans MS" pitchFamily="66" charset="0"/>
              </a:rPr>
              <a:t>Патолошки</a:t>
            </a:r>
            <a:r>
              <a:rPr lang="sl-SI" sz="3200" dirty="0">
                <a:latin typeface="Comic Sans MS" pitchFamily="66" charset="0"/>
              </a:rPr>
              <a:t> </a:t>
            </a:r>
            <a:r>
              <a:rPr lang="sr-Cyrl-CS" sz="3200" dirty="0">
                <a:latin typeface="Comic Sans MS" pitchFamily="66" charset="0"/>
              </a:rPr>
              <a:t>критеријуми</a:t>
            </a:r>
            <a:r>
              <a:rPr lang="sl-SI" sz="3200" dirty="0">
                <a:latin typeface="Comic Sans MS" pitchFamily="66" charset="0"/>
              </a:rPr>
              <a:t> </a:t>
            </a:r>
            <a:r>
              <a:rPr lang="sr-Cyrl-CS" sz="3200" dirty="0">
                <a:latin typeface="Comic Sans MS" pitchFamily="66" charset="0"/>
              </a:rPr>
              <a:t>за</a:t>
            </a:r>
            <a:r>
              <a:rPr lang="sl-SI" sz="3200" dirty="0">
                <a:latin typeface="Comic Sans MS" pitchFamily="66" charset="0"/>
              </a:rPr>
              <a:t> </a:t>
            </a:r>
            <a:r>
              <a:rPr lang="sr-Cyrl-CS" sz="3200" dirty="0" smtClean="0">
                <a:latin typeface="Comic Sans MS" pitchFamily="66" charset="0"/>
              </a:rPr>
              <a:t>дијагнозу</a:t>
            </a:r>
            <a:r>
              <a:rPr lang="sl-SI" sz="3200" dirty="0" smtClean="0">
                <a:latin typeface="Comic Sans MS" pitchFamily="66" charset="0"/>
              </a:rPr>
              <a:t> </a:t>
            </a:r>
            <a:r>
              <a:rPr lang="sr-Cyrl-CS" sz="3200" dirty="0">
                <a:latin typeface="Comic Sans MS" pitchFamily="66" charset="0"/>
              </a:rPr>
              <a:t>ЦНС</a:t>
            </a:r>
            <a:r>
              <a:rPr lang="sl-SI" sz="3200" dirty="0">
                <a:latin typeface="Comic Sans MS" pitchFamily="66" charset="0"/>
              </a:rPr>
              <a:t> </a:t>
            </a:r>
            <a:r>
              <a:rPr lang="sr-Cyrl-CS" sz="3200" dirty="0">
                <a:latin typeface="Comic Sans MS" pitchFamily="66" charset="0"/>
              </a:rPr>
              <a:t>АИДС</a:t>
            </a:r>
            <a:r>
              <a:rPr lang="sl-SI" sz="3200" dirty="0">
                <a:latin typeface="Comic Sans MS" pitchFamily="66" charset="0"/>
              </a:rPr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296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Клиничка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r-Cyrl-CS" dirty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918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/>
              <a:t>Поремећаји</a:t>
            </a:r>
            <a:r>
              <a:rPr lang="sl-SI" dirty="0"/>
              <a:t> </a:t>
            </a:r>
            <a:r>
              <a:rPr lang="sr-Cyrl-CS" dirty="0"/>
              <a:t>концентрације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 smtClean="0"/>
              <a:t>памћења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Акутни асептични менингитис</a:t>
            </a:r>
            <a:endParaRPr lang="sr-Cyrl-CS" dirty="0" smtClean="0"/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Поремећај</a:t>
            </a:r>
            <a:r>
              <a:rPr lang="sl-SI" dirty="0" smtClean="0"/>
              <a:t> </a:t>
            </a:r>
            <a:r>
              <a:rPr lang="sr-Cyrl-CS" dirty="0" smtClean="0"/>
              <a:t>личности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Тешкоће</a:t>
            </a:r>
            <a:r>
              <a:rPr lang="sl-SI" dirty="0" smtClean="0"/>
              <a:t> </a:t>
            </a:r>
            <a:r>
              <a:rPr lang="sr-Cyrl-CS" dirty="0"/>
              <a:t>хода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 smtClean="0"/>
              <a:t>координације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Субкортикална</a:t>
            </a:r>
            <a:r>
              <a:rPr lang="sl-SI" dirty="0" smtClean="0"/>
              <a:t> </a:t>
            </a:r>
            <a:r>
              <a:rPr lang="sr-Cyrl-CS" dirty="0" smtClean="0"/>
              <a:t>деменција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Психомоторна</a:t>
            </a:r>
            <a:r>
              <a:rPr lang="sl-SI" dirty="0" smtClean="0"/>
              <a:t> </a:t>
            </a:r>
            <a:r>
              <a:rPr lang="sr-Cyrl-CS" dirty="0" smtClean="0"/>
              <a:t>успореност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Поремећаји</a:t>
            </a:r>
            <a:r>
              <a:rPr lang="sl-SI" dirty="0" smtClean="0"/>
              <a:t> </a:t>
            </a:r>
            <a:r>
              <a:rPr lang="sr-Cyrl-CS" dirty="0"/>
              <a:t>очних</a:t>
            </a:r>
            <a:r>
              <a:rPr lang="sl-SI" dirty="0"/>
              <a:t> </a:t>
            </a:r>
            <a:r>
              <a:rPr lang="sr-Cyrl-CS" dirty="0" smtClean="0"/>
              <a:t>покрета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Моторни</a:t>
            </a:r>
            <a:r>
              <a:rPr lang="sl-SI" dirty="0" smtClean="0"/>
              <a:t> </a:t>
            </a:r>
            <a:r>
              <a:rPr lang="sr-Cyrl-CS" dirty="0" smtClean="0"/>
              <a:t>дефицит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Епи</a:t>
            </a:r>
            <a:r>
              <a:rPr lang="sl-SI" dirty="0" smtClean="0"/>
              <a:t> </a:t>
            </a:r>
            <a:r>
              <a:rPr lang="sr-Cyrl-CS" dirty="0" smtClean="0"/>
              <a:t>напади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Мутизам</a:t>
            </a:r>
          </a:p>
          <a:p>
            <a:pPr>
              <a:lnSpc>
                <a:spcPct val="80000"/>
              </a:lnSpc>
              <a:buClr>
                <a:srgbClr val="C00000"/>
              </a:buClr>
              <a:defRPr/>
            </a:pPr>
            <a:r>
              <a:rPr lang="sr-Cyrl-CS" dirty="0" smtClean="0"/>
              <a:t>Инконтиненција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1234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2222" y="2149182"/>
            <a:ext cx="3811760" cy="404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9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Дијагноза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025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sz="3100" b="1" dirty="0"/>
              <a:t>Клиничка</a:t>
            </a:r>
            <a:r>
              <a:rPr lang="sl-SI" sz="3100" b="1" dirty="0"/>
              <a:t> </a:t>
            </a:r>
            <a:r>
              <a:rPr lang="sr-Cyrl-CS" sz="3100" b="1" dirty="0"/>
              <a:t>слика</a:t>
            </a:r>
            <a:endParaRPr lang="sl-SI" sz="3100" b="1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CS" sz="3100" dirty="0"/>
              <a:t>Ризична</a:t>
            </a:r>
            <a:r>
              <a:rPr lang="sl-SI" sz="3100" dirty="0"/>
              <a:t> </a:t>
            </a:r>
            <a:r>
              <a:rPr lang="sr-Cyrl-CS" sz="3100" dirty="0"/>
              <a:t>група</a:t>
            </a:r>
            <a:endParaRPr lang="sl-SI" sz="3100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CS" sz="3100" b="1" dirty="0"/>
              <a:t>КТ</a:t>
            </a:r>
            <a:r>
              <a:rPr lang="sl-SI" sz="3100" b="1" dirty="0"/>
              <a:t> </a:t>
            </a:r>
            <a:r>
              <a:rPr lang="sr-Cyrl-CS" sz="3100" b="1" dirty="0"/>
              <a:t>и</a:t>
            </a:r>
            <a:r>
              <a:rPr lang="sl-SI" sz="3100" b="1" dirty="0"/>
              <a:t> </a:t>
            </a:r>
            <a:r>
              <a:rPr lang="sr-Cyrl-CS" sz="3100" b="1" dirty="0"/>
              <a:t>МРИ</a:t>
            </a:r>
            <a:r>
              <a:rPr lang="sl-SI" sz="3100" b="1" dirty="0"/>
              <a:t> </a:t>
            </a:r>
            <a:r>
              <a:rPr lang="sl-SI" sz="3100" dirty="0"/>
              <a:t>- </a:t>
            </a:r>
            <a:r>
              <a:rPr lang="sr-Cyrl-CS" sz="3100" dirty="0"/>
              <a:t>кортикалне</a:t>
            </a:r>
            <a:r>
              <a:rPr lang="sl-SI" sz="3100" dirty="0"/>
              <a:t> </a:t>
            </a:r>
            <a:r>
              <a:rPr lang="sr-Cyrl-CS" sz="3100" dirty="0"/>
              <a:t>атрофије</a:t>
            </a:r>
            <a:endParaRPr lang="sl-SI" sz="3100" dirty="0"/>
          </a:p>
          <a:p>
            <a:pPr>
              <a:buNone/>
              <a:defRPr/>
            </a:pPr>
            <a:r>
              <a:rPr lang="sl-SI" sz="3100" dirty="0"/>
              <a:t>                </a:t>
            </a:r>
            <a:r>
              <a:rPr lang="sr-Cyrl-RS" sz="3100" dirty="0" smtClean="0"/>
              <a:t>    </a:t>
            </a:r>
            <a:r>
              <a:rPr lang="sl-SI" sz="3100" dirty="0" smtClean="0"/>
              <a:t>  </a:t>
            </a:r>
            <a:r>
              <a:rPr lang="sl-SI" sz="3100" dirty="0"/>
              <a:t>- </a:t>
            </a:r>
            <a:r>
              <a:rPr lang="sr-Cyrl-CS" sz="3100" dirty="0"/>
              <a:t>промене</a:t>
            </a:r>
            <a:r>
              <a:rPr lang="sl-SI" sz="3100" dirty="0"/>
              <a:t> </a:t>
            </a:r>
            <a:r>
              <a:rPr lang="sr-Cyrl-CS" sz="3100" dirty="0"/>
              <a:t>у</a:t>
            </a:r>
            <a:r>
              <a:rPr lang="sl-SI" sz="3100" dirty="0"/>
              <a:t> </a:t>
            </a:r>
            <a:r>
              <a:rPr lang="sr-Cyrl-CS" sz="3100" dirty="0"/>
              <a:t>белој</a:t>
            </a:r>
            <a:r>
              <a:rPr lang="sl-SI" sz="3100" dirty="0"/>
              <a:t> </a:t>
            </a:r>
            <a:r>
              <a:rPr lang="sr-Cyrl-CS" sz="3100" dirty="0"/>
              <a:t>маси</a:t>
            </a:r>
            <a:endParaRPr lang="sl-SI" sz="3100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CS" sz="3100" b="1" dirty="0"/>
              <a:t>Ликвор</a:t>
            </a:r>
            <a:r>
              <a:rPr lang="sl-SI" sz="3100" b="1" dirty="0"/>
              <a:t>  </a:t>
            </a:r>
            <a:r>
              <a:rPr lang="sr-Cyrl-RS" sz="3100" dirty="0" smtClean="0"/>
              <a:t>  </a:t>
            </a:r>
            <a:r>
              <a:rPr lang="sl-SI" sz="3100" dirty="0" smtClean="0"/>
              <a:t> </a:t>
            </a:r>
            <a:r>
              <a:rPr lang="sl-SI" sz="3100" dirty="0"/>
              <a:t>- </a:t>
            </a:r>
            <a:r>
              <a:rPr lang="sr-Cyrl-CS" sz="3100" dirty="0"/>
              <a:t>неспецифично</a:t>
            </a:r>
            <a:r>
              <a:rPr lang="sl-SI" sz="3100" dirty="0"/>
              <a:t> </a:t>
            </a:r>
            <a:r>
              <a:rPr lang="sr-Cyrl-CS" sz="3100" dirty="0"/>
              <a:t>измењен</a:t>
            </a:r>
            <a:endParaRPr lang="sl-SI" sz="3100" dirty="0"/>
          </a:p>
          <a:p>
            <a:pPr>
              <a:defRPr/>
            </a:pPr>
            <a:endParaRPr lang="sl-SI" sz="3100" dirty="0"/>
          </a:p>
          <a:p>
            <a:pPr>
              <a:buClr>
                <a:srgbClr val="C00000"/>
              </a:buClr>
              <a:defRPr/>
            </a:pPr>
            <a:r>
              <a:rPr lang="sr-Cyrl-CS" sz="3100" b="1" dirty="0"/>
              <a:t>Присуство</a:t>
            </a:r>
            <a:r>
              <a:rPr lang="sl-SI" sz="3100" b="1" dirty="0"/>
              <a:t> </a:t>
            </a:r>
            <a:r>
              <a:rPr lang="sr-Cyrl-CS" sz="3100" b="1" dirty="0"/>
              <a:t>опортуних</a:t>
            </a:r>
            <a:r>
              <a:rPr lang="sl-SI" sz="3100" b="1" dirty="0"/>
              <a:t> </a:t>
            </a:r>
            <a:r>
              <a:rPr lang="sr-Cyrl-CS" sz="3100" b="1" dirty="0"/>
              <a:t>инфекција</a:t>
            </a:r>
            <a:r>
              <a:rPr lang="sl-SI" sz="3100" b="1" dirty="0"/>
              <a:t> </a:t>
            </a:r>
            <a:r>
              <a:rPr lang="sl-SI" sz="3100" dirty="0"/>
              <a:t>(</a:t>
            </a:r>
            <a:r>
              <a:rPr lang="sr-Cyrl-CS" sz="3100" dirty="0"/>
              <a:t>бактеријске</a:t>
            </a:r>
            <a:r>
              <a:rPr lang="sl-SI" sz="3100" dirty="0"/>
              <a:t>, </a:t>
            </a:r>
            <a:r>
              <a:rPr lang="sr-Cyrl-CS" sz="3100" dirty="0"/>
              <a:t>гљивичне</a:t>
            </a:r>
            <a:r>
              <a:rPr lang="sl-SI" sz="3100" dirty="0"/>
              <a:t>, </a:t>
            </a:r>
            <a:r>
              <a:rPr lang="sr-Cyrl-CS" sz="3100" dirty="0"/>
              <a:t>друге</a:t>
            </a:r>
            <a:r>
              <a:rPr lang="sl-SI" sz="3100" dirty="0"/>
              <a:t> </a:t>
            </a:r>
            <a:r>
              <a:rPr lang="sr-Cyrl-CS" sz="3100" dirty="0"/>
              <a:t>вирусне</a:t>
            </a:r>
            <a:r>
              <a:rPr lang="sl-SI" sz="3100" dirty="0"/>
              <a:t> </a:t>
            </a:r>
            <a:r>
              <a:rPr lang="sr-Cyrl-CS" sz="3100" dirty="0"/>
              <a:t>инфекције</a:t>
            </a:r>
            <a:r>
              <a:rPr lang="sl-SI" sz="3100" dirty="0"/>
              <a:t>, </a:t>
            </a:r>
            <a:r>
              <a:rPr lang="sr-Cyrl-CS" sz="3100" dirty="0"/>
              <a:t>паразитозе</a:t>
            </a:r>
            <a:r>
              <a:rPr lang="sl-SI" sz="3100" dirty="0"/>
              <a:t>, </a:t>
            </a:r>
            <a:r>
              <a:rPr lang="sr-Cyrl-CS" sz="3100" dirty="0"/>
              <a:t>токсоплазма</a:t>
            </a:r>
            <a:r>
              <a:rPr lang="sl-SI" sz="3100" dirty="0"/>
              <a:t>)</a:t>
            </a:r>
            <a:endParaRPr lang="en-US" sz="31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54549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0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+mn-lt"/>
              </a:rPr>
              <a:t>Терапија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Clr>
                <a:srgbClr val="C00000"/>
              </a:buClr>
            </a:pPr>
            <a:r>
              <a:rPr lang="sr-Cyrl-RS" dirty="0" smtClean="0"/>
              <a:t>Зидовудин</a:t>
            </a:r>
            <a:endParaRPr lang="sr-Cyrl-RS" dirty="0"/>
          </a:p>
          <a:p>
            <a:pPr>
              <a:buClr>
                <a:srgbClr val="C00000"/>
              </a:buClr>
            </a:pPr>
            <a:r>
              <a:rPr lang="sr-Cyrl-RS" dirty="0" smtClean="0"/>
              <a:t>Антимикотици </a:t>
            </a:r>
          </a:p>
          <a:p>
            <a:pPr marL="0" indent="0">
              <a:buNone/>
            </a:pPr>
            <a:r>
              <a:rPr lang="sr-Cyrl-RS" dirty="0" smtClean="0"/>
              <a:t>   - амфотерицин Б  </a:t>
            </a:r>
          </a:p>
          <a:p>
            <a:pPr marL="0" indent="0">
              <a:buNone/>
            </a:pPr>
            <a:r>
              <a:rPr lang="sr-Cyrl-RS" dirty="0" smtClean="0"/>
              <a:t>   - флуцитозин</a:t>
            </a:r>
          </a:p>
          <a:p>
            <a:pPr marL="0" indent="0">
              <a:buNone/>
            </a:pPr>
            <a:r>
              <a:rPr lang="sr-Cyrl-RS" dirty="0" smtClean="0"/>
              <a:t>   - флуконазол</a:t>
            </a:r>
          </a:p>
          <a:p>
            <a:endParaRPr lang="sr-Cyrl-RS" dirty="0" smtClean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26414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6043" y="4227342"/>
            <a:ext cx="4137073" cy="26306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428" y="1638219"/>
            <a:ext cx="367298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Неуроборелиоза</a:t>
            </a:r>
            <a:r>
              <a:rPr lang="en-US" i="1" dirty="0">
                <a:latin typeface="Comic Sans MS" pitchFamily="66" charset="0"/>
              </a:rPr>
              <a:t/>
            </a:r>
            <a:br>
              <a:rPr lang="en-US" i="1" dirty="0">
                <a:latin typeface="Comic Sans MS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918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l-SI" b="1" dirty="0"/>
              <a:t>Borrelia burgdorferi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Промене  на кожи након уједа крпеља</a:t>
            </a:r>
            <a:r>
              <a:rPr lang="sl-SI" dirty="0" smtClean="0"/>
              <a:t>- </a:t>
            </a:r>
            <a:r>
              <a:rPr lang="sl-SI" dirty="0"/>
              <a:t>Erythema migrans chronicum (Afzelius 1910. u </a:t>
            </a:r>
            <a:r>
              <a:rPr lang="sr-Cyrl-RS" dirty="0" smtClean="0"/>
              <a:t>Шведско</a:t>
            </a:r>
            <a:r>
              <a:rPr lang="sl-SI" dirty="0" smtClean="0"/>
              <a:t>j</a:t>
            </a:r>
            <a:r>
              <a:rPr lang="sl-SI" dirty="0"/>
              <a:t>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l-SI" dirty="0"/>
              <a:t>1970. </a:t>
            </a:r>
            <a:r>
              <a:rPr lang="sr-Cyrl-RS" dirty="0" smtClean="0"/>
              <a:t>први случај у САД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l-SI" dirty="0"/>
              <a:t>70</a:t>
            </a:r>
            <a:r>
              <a:rPr lang="en-US" dirty="0"/>
              <a:t>’</a:t>
            </a:r>
            <a:r>
              <a:rPr lang="sl-SI" dirty="0"/>
              <a:t> </a:t>
            </a:r>
            <a:r>
              <a:rPr lang="sr-Cyrl-RS" dirty="0" smtClean="0"/>
              <a:t>година група болесника из Лајма</a:t>
            </a:r>
            <a:r>
              <a:rPr lang="sl-SI" dirty="0" smtClean="0"/>
              <a:t>,</a:t>
            </a:r>
            <a:r>
              <a:rPr lang="sr-Cyrl-RS" dirty="0" smtClean="0"/>
              <a:t> Олд Лајма и Хадама</a:t>
            </a:r>
            <a:r>
              <a:rPr lang="sl-SI" dirty="0" smtClean="0"/>
              <a:t>→ </a:t>
            </a:r>
            <a:r>
              <a:rPr lang="sr-Cyrl-RS" dirty="0" smtClean="0"/>
              <a:t>рекурентни атаци болова у зглобовима, асиметрично промена на кожи</a:t>
            </a:r>
            <a:r>
              <a:rPr lang="sl-SI" dirty="0" smtClean="0"/>
              <a:t> </a:t>
            </a:r>
            <a:r>
              <a:rPr lang="sr-Cyrl-RS" dirty="0" smtClean="0"/>
              <a:t>после уједа крпеља</a:t>
            </a:r>
            <a:r>
              <a:rPr lang="sl-SI" dirty="0" smtClean="0"/>
              <a:t> </a:t>
            </a:r>
            <a:r>
              <a:rPr lang="sl-SI" dirty="0"/>
              <a:t>→ </a:t>
            </a:r>
            <a:r>
              <a:rPr lang="sr-Cyrl-RS" dirty="0" smtClean="0"/>
              <a:t>Лајмски артритис</a:t>
            </a:r>
            <a:r>
              <a:rPr lang="sl-SI" dirty="0" smtClean="0"/>
              <a:t> </a:t>
            </a:r>
            <a:r>
              <a:rPr lang="sl-SI" dirty="0"/>
              <a:t>→ </a:t>
            </a:r>
            <a:r>
              <a:rPr lang="sr-Cyrl-RS" dirty="0" smtClean="0"/>
              <a:t>Лајмска болест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046024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6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26" y="0"/>
            <a:ext cx="10515600" cy="1325563"/>
          </a:xfrm>
        </p:spPr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ДИЈАГНОЗА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978" y="1325563"/>
            <a:ext cx="11044311" cy="5398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/>
              <a:t>                          </a:t>
            </a:r>
            <a:r>
              <a:rPr lang="sr-Cyrl-RS" sz="2400" b="1" dirty="0" smtClean="0"/>
              <a:t>Лумбална пункција  и испитивање ликвора </a:t>
            </a:r>
          </a:p>
          <a:p>
            <a:pPr marL="0" indent="0">
              <a:buNone/>
            </a:pPr>
            <a:r>
              <a:rPr lang="sr-Cyrl-RS" sz="2400" dirty="0" smtClean="0"/>
              <a:t>                                су основне процедуре у дијагностиковању </a:t>
            </a:r>
          </a:p>
          <a:p>
            <a:pPr marL="0" indent="0">
              <a:buNone/>
            </a:pPr>
            <a:r>
              <a:rPr lang="sr-Cyrl-RS" sz="2400" dirty="0"/>
              <a:t> </a:t>
            </a:r>
            <a:r>
              <a:rPr lang="sr-Cyrl-RS" sz="2400" dirty="0" smtClean="0"/>
              <a:t>                                 запаљенских болести ЦНС-а, пре свега </a:t>
            </a:r>
          </a:p>
          <a:p>
            <a:pPr marL="0" indent="0">
              <a:buNone/>
            </a:pPr>
            <a:r>
              <a:rPr lang="sr-Cyrl-RS" sz="2400" dirty="0"/>
              <a:t> </a:t>
            </a:r>
            <a:r>
              <a:rPr lang="sr-Cyrl-RS" sz="2400" dirty="0" smtClean="0"/>
              <a:t>                                                     </a:t>
            </a:r>
            <a:r>
              <a:rPr lang="sr-Cyrl-RS" sz="2400" b="1" dirty="0" smtClean="0"/>
              <a:t>МЕНИНГИТИСА</a:t>
            </a: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                       </a:t>
            </a:r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 </a:t>
            </a:r>
          </a:p>
          <a:p>
            <a:pPr marL="0" indent="0">
              <a:buNone/>
            </a:pPr>
            <a:r>
              <a:rPr lang="sr-Cyrl-RS" sz="2600" b="1" dirty="0">
                <a:solidFill>
                  <a:srgbClr val="C00000"/>
                </a:solidFill>
              </a:rPr>
              <a:t> </a:t>
            </a:r>
            <a:r>
              <a:rPr lang="sr-Cyrl-RS" sz="2600" b="1" dirty="0" smtClean="0">
                <a:solidFill>
                  <a:srgbClr val="C00000"/>
                </a:solidFill>
              </a:rPr>
              <a:t>   ЛУМБАЛНУ ПУНКЦИЈУ ТРЕБА УРАДИТИ ЧАК И КАДА СЕ ЛЕКАРУ ЈАВИ И     </a:t>
            </a:r>
          </a:p>
          <a:p>
            <a:pPr marL="0" indent="0">
              <a:buNone/>
            </a:pPr>
            <a:r>
              <a:rPr lang="sr-Cyrl-RS" sz="2600" b="1" dirty="0">
                <a:solidFill>
                  <a:srgbClr val="C00000"/>
                </a:solidFill>
              </a:rPr>
              <a:t> </a:t>
            </a:r>
            <a:r>
              <a:rPr lang="sr-Cyrl-RS" sz="2600" b="1" dirty="0" smtClean="0">
                <a:solidFill>
                  <a:srgbClr val="C00000"/>
                </a:solidFill>
              </a:rPr>
              <a:t>  МИНИМАЛНА СУМЊА ДА ЈЕ КОД БОЛЕСНИКА РЕЧ О МЕНИНГИТИСУ!!!</a:t>
            </a:r>
            <a:endParaRPr lang="en-US" sz="2600" b="1" dirty="0">
              <a:solidFill>
                <a:srgbClr val="C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739726" y="966750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237" y="3305908"/>
            <a:ext cx="6836897" cy="242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l-SI" dirty="0"/>
              <a:t>1981. </a:t>
            </a:r>
            <a:r>
              <a:rPr lang="sr-Cyrl-RS" dirty="0" smtClean="0"/>
              <a:t>год.</a:t>
            </a:r>
            <a:r>
              <a:rPr lang="sl-SI" dirty="0" smtClean="0"/>
              <a:t> </a:t>
            </a:r>
            <a:r>
              <a:rPr lang="sl-SI" dirty="0"/>
              <a:t>Willi Burgdorfer </a:t>
            </a:r>
            <a:r>
              <a:rPr lang="sr-Cyrl-RS" dirty="0" smtClean="0"/>
              <a:t>је изоловао</a:t>
            </a:r>
            <a:r>
              <a:rPr lang="sl-SI" dirty="0" smtClean="0"/>
              <a:t> </a:t>
            </a:r>
            <a:r>
              <a:rPr lang="sl-SI" dirty="0"/>
              <a:t>Lyme </a:t>
            </a:r>
            <a:r>
              <a:rPr lang="sr-Cyrl-RS" dirty="0" smtClean="0"/>
              <a:t>спирохету из крпеља</a:t>
            </a:r>
          </a:p>
          <a:p>
            <a:pPr>
              <a:buClr>
                <a:srgbClr val="C00000"/>
              </a:buClr>
              <a:defRPr/>
            </a:pPr>
            <a:endParaRPr lang="sr-Cyrl-RS" dirty="0"/>
          </a:p>
          <a:p>
            <a:pPr>
              <a:buClr>
                <a:srgbClr val="C00000"/>
              </a:buClr>
              <a:defRPr/>
            </a:pPr>
            <a:r>
              <a:rPr lang="sl-SI" dirty="0" smtClean="0"/>
              <a:t>1983</a:t>
            </a:r>
            <a:r>
              <a:rPr lang="sl-SI" dirty="0"/>
              <a:t>. </a:t>
            </a:r>
            <a:r>
              <a:rPr lang="sr-Cyrl-RS" dirty="0" smtClean="0"/>
              <a:t>год. две независне групе истраживача</a:t>
            </a:r>
            <a:r>
              <a:rPr lang="sr-Cyrl-RS" dirty="0"/>
              <a:t> </a:t>
            </a:r>
            <a:r>
              <a:rPr lang="sr-Cyrl-RS" dirty="0" smtClean="0"/>
              <a:t>изоловале су </a:t>
            </a:r>
            <a:r>
              <a:rPr lang="sl-SI" dirty="0" smtClean="0"/>
              <a:t>Lyme </a:t>
            </a:r>
            <a:r>
              <a:rPr lang="sr-Cyrl-RS" dirty="0" smtClean="0"/>
              <a:t>спирохету из серума болесника</a:t>
            </a:r>
            <a:r>
              <a:rPr lang="sl-SI" dirty="0" smtClean="0"/>
              <a:t>→</a:t>
            </a:r>
            <a:r>
              <a:rPr lang="sl-SI" dirty="0"/>
              <a:t>Borrelia Burgdorferi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410820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477" y="4951168"/>
            <a:ext cx="7751298" cy="168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4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77318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У мозгу, ликвору, крви и кожи</a:t>
            </a:r>
            <a:r>
              <a:rPr lang="sl-SI" dirty="0" smtClean="0"/>
              <a:t> </a:t>
            </a:r>
            <a:r>
              <a:rPr lang="sl-SI" dirty="0"/>
              <a:t>B.Burgdorferi </a:t>
            </a:r>
            <a:r>
              <a:rPr lang="sr-Cyrl-RS" dirty="0" smtClean="0"/>
              <a:t>активира</a:t>
            </a:r>
            <a:r>
              <a:rPr lang="sl-SI" dirty="0" smtClean="0"/>
              <a:t> T</a:t>
            </a:r>
            <a:r>
              <a:rPr lang="sr-Cyrl-RS" dirty="0" smtClean="0"/>
              <a:t> одговор</a:t>
            </a:r>
            <a:r>
              <a:rPr lang="sl-SI" dirty="0" smtClean="0"/>
              <a:t> </a:t>
            </a:r>
            <a:r>
              <a:rPr lang="sl-SI" dirty="0"/>
              <a:t>(IL1, IL6, TNF</a:t>
            </a:r>
            <a:r>
              <a:rPr lang="el-GR" dirty="0"/>
              <a:t>α</a:t>
            </a:r>
            <a:r>
              <a:rPr lang="sl-SI" dirty="0"/>
              <a:t>) </a:t>
            </a:r>
            <a:r>
              <a:rPr lang="sl-SI" dirty="0" smtClean="0"/>
              <a:t>→</a:t>
            </a:r>
            <a:r>
              <a:rPr lang="sr-Cyrl-RS" dirty="0" smtClean="0"/>
              <a:t>стварање антитела на протеине аксона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Патолошке реакције су нађене и у периферним нервима</a:t>
            </a:r>
            <a:r>
              <a:rPr lang="sl-SI" dirty="0" smtClean="0"/>
              <a:t>, </a:t>
            </a:r>
            <a:r>
              <a:rPr lang="sr-Cyrl-RS" dirty="0" smtClean="0"/>
              <a:t>кореновима и плексусима</a:t>
            </a:r>
          </a:p>
          <a:p>
            <a:pPr marL="0" indent="0">
              <a:buClr>
                <a:srgbClr val="C00000"/>
              </a:buClr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Менингеална и периваскуларна инфламација и фокална демијелинизација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26413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8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Неуроборелиоза-клиничка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 fontScale="775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sz="3000" b="1" dirty="0"/>
              <a:t>Рани</a:t>
            </a:r>
            <a:r>
              <a:rPr lang="sl-SI" sz="3000" b="1" dirty="0"/>
              <a:t> </a:t>
            </a:r>
            <a:r>
              <a:rPr lang="sr-Cyrl-CS" sz="3000" b="1" dirty="0"/>
              <a:t>стадијум</a:t>
            </a:r>
            <a:endParaRPr lang="sl-SI" sz="3000" b="1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кожна</a:t>
            </a:r>
            <a:r>
              <a:rPr lang="sl-SI" sz="3000" dirty="0"/>
              <a:t> </a:t>
            </a:r>
            <a:r>
              <a:rPr lang="sr-Cyrl-CS" sz="3000" dirty="0"/>
              <a:t>реакција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бол</a:t>
            </a:r>
            <a:r>
              <a:rPr lang="sl-SI" sz="3000" dirty="0"/>
              <a:t> </a:t>
            </a:r>
            <a:r>
              <a:rPr lang="sr-Cyrl-CS" sz="3000" dirty="0"/>
              <a:t>у</a:t>
            </a:r>
            <a:r>
              <a:rPr lang="sl-SI" sz="3000" dirty="0"/>
              <a:t> </a:t>
            </a:r>
            <a:r>
              <a:rPr lang="sr-Cyrl-CS" sz="3000" dirty="0"/>
              <a:t>мишићима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малаксалост</a:t>
            </a:r>
            <a:r>
              <a:rPr lang="sl-SI" sz="3000" dirty="0"/>
              <a:t>, </a:t>
            </a:r>
            <a:r>
              <a:rPr lang="sr-Cyrl-CS" sz="3000" dirty="0"/>
              <a:t>фебрилност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главобоља</a:t>
            </a:r>
            <a:endParaRPr lang="sl-SI" sz="3000" dirty="0"/>
          </a:p>
          <a:p>
            <a:pPr>
              <a:defRPr/>
            </a:pPr>
            <a:endParaRPr lang="sl-SI" sz="3000" dirty="0"/>
          </a:p>
          <a:p>
            <a:pPr>
              <a:buClr>
                <a:srgbClr val="C00000"/>
              </a:buClr>
              <a:defRPr/>
            </a:pPr>
            <a:r>
              <a:rPr lang="sl-SI" sz="3000" dirty="0"/>
              <a:t>10-15% </a:t>
            </a:r>
            <a:r>
              <a:rPr lang="sr-Cyrl-CS" sz="3000" dirty="0"/>
              <a:t>има</a:t>
            </a:r>
            <a:r>
              <a:rPr lang="sl-SI" sz="3000" dirty="0"/>
              <a:t> </a:t>
            </a:r>
            <a:r>
              <a:rPr lang="sr-Cyrl-CS" sz="3000" dirty="0"/>
              <a:t>неуролошке</a:t>
            </a:r>
            <a:r>
              <a:rPr lang="sl-SI" sz="3000" dirty="0"/>
              <a:t> </a:t>
            </a:r>
            <a:r>
              <a:rPr lang="sr-Cyrl-CS" sz="3000" dirty="0"/>
              <a:t>испаде</a:t>
            </a:r>
            <a:r>
              <a:rPr lang="sl-SI" sz="3000" dirty="0"/>
              <a:t> </a:t>
            </a:r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RS" sz="3000" dirty="0"/>
              <a:t>6.</a:t>
            </a:r>
            <a:r>
              <a:rPr lang="sl-SI" sz="3000" dirty="0"/>
              <a:t> </a:t>
            </a:r>
            <a:r>
              <a:rPr lang="sr-Cyrl-CS" sz="3000" dirty="0"/>
              <a:t>и</a:t>
            </a:r>
            <a:r>
              <a:rPr lang="sl-SI" sz="3000" dirty="0"/>
              <a:t> </a:t>
            </a:r>
            <a:r>
              <a:rPr lang="sr-Cyrl-RS" sz="3000" dirty="0"/>
              <a:t>7.</a:t>
            </a:r>
            <a:r>
              <a:rPr lang="sl-SI" sz="3000" dirty="0"/>
              <a:t> </a:t>
            </a:r>
            <a:r>
              <a:rPr lang="sr-Cyrl-CS" sz="3000" dirty="0"/>
              <a:t>нерв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радикуларни</a:t>
            </a:r>
            <a:r>
              <a:rPr lang="sl-SI" sz="3000" dirty="0"/>
              <a:t> </a:t>
            </a:r>
            <a:r>
              <a:rPr lang="sr-Cyrl-CS" sz="3000" dirty="0"/>
              <a:t>знаци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менингитис</a:t>
            </a:r>
            <a:endParaRPr lang="sl-SI" sz="3000" dirty="0"/>
          </a:p>
          <a:p>
            <a:pPr>
              <a:buNone/>
              <a:defRPr/>
            </a:pPr>
            <a:r>
              <a:rPr lang="sl-SI" sz="3000" dirty="0"/>
              <a:t>                         - </a:t>
            </a:r>
            <a:r>
              <a:rPr lang="sr-Cyrl-CS" sz="3000" dirty="0"/>
              <a:t>артритис</a:t>
            </a:r>
            <a:r>
              <a:rPr lang="sl-SI" sz="3000" dirty="0"/>
              <a:t> </a:t>
            </a:r>
            <a:r>
              <a:rPr lang="sr-Cyrl-CS" sz="3000" dirty="0"/>
              <a:t>великих</a:t>
            </a:r>
            <a:r>
              <a:rPr lang="sl-SI" sz="3000" dirty="0"/>
              <a:t> </a:t>
            </a:r>
            <a:r>
              <a:rPr lang="sr-Cyrl-CS" sz="3000" dirty="0" smtClean="0"/>
              <a:t>зглобова</a:t>
            </a:r>
          </a:p>
          <a:p>
            <a:pPr>
              <a:buNone/>
              <a:defRPr/>
            </a:pPr>
            <a:r>
              <a:rPr lang="sr-Cyrl-CS" sz="3000" dirty="0"/>
              <a:t> </a:t>
            </a:r>
            <a:r>
              <a:rPr lang="sr-Cyrl-CS" sz="3000" dirty="0" smtClean="0"/>
              <a:t>                        - кардиолошки поремећаји</a:t>
            </a:r>
            <a:r>
              <a:rPr lang="sl-SI" sz="3000" dirty="0" smtClean="0"/>
              <a:t> </a:t>
            </a:r>
            <a:r>
              <a:rPr lang="sr-Cyrl-RS" sz="3000" dirty="0" smtClean="0"/>
              <a:t>(провођења, миокардитис</a:t>
            </a:r>
            <a:r>
              <a:rPr lang="sr-Cyrl-RS" sz="3100" dirty="0" smtClean="0"/>
              <a:t>)</a:t>
            </a:r>
            <a:endParaRPr lang="en-US" sz="31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82684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115" y="1526304"/>
            <a:ext cx="3614738" cy="21325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9503" y="3947380"/>
            <a:ext cx="2552700" cy="28685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537" y="3981471"/>
            <a:ext cx="32766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8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Неуроборелиоза-клиничка</a:t>
            </a:r>
            <a:r>
              <a:rPr lang="sl-SI" dirty="0" smtClean="0">
                <a:latin typeface="Comic Sans MS" pitchFamily="66" charset="0"/>
              </a:rPr>
              <a:t> </a:t>
            </a:r>
            <a:r>
              <a:rPr lang="sr-Cyrl-CS" dirty="0" smtClean="0">
                <a:latin typeface="Comic Sans MS" pitchFamily="66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72341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Касни</a:t>
            </a:r>
            <a:r>
              <a:rPr lang="sl-SI" b="1" dirty="0"/>
              <a:t> </a:t>
            </a:r>
            <a:r>
              <a:rPr lang="sr-Cyrl-CS" b="1" dirty="0"/>
              <a:t>стадијум</a:t>
            </a:r>
            <a:endParaRPr lang="sl-SI" b="1" dirty="0"/>
          </a:p>
          <a:p>
            <a:pPr>
              <a:buNone/>
              <a:defRPr/>
            </a:pPr>
            <a:r>
              <a:rPr lang="sl-SI" dirty="0"/>
              <a:t>               - </a:t>
            </a:r>
            <a:r>
              <a:rPr lang="sr-Cyrl-CS" dirty="0"/>
              <a:t>сензомоторне</a:t>
            </a:r>
            <a:r>
              <a:rPr lang="sl-SI" dirty="0"/>
              <a:t> </a:t>
            </a:r>
            <a:r>
              <a:rPr lang="sr-Cyrl-CS" dirty="0"/>
              <a:t>полирадикулонеуропатије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- </a:t>
            </a:r>
            <a:r>
              <a:rPr lang="sr-Cyrl-CS" dirty="0"/>
              <a:t>енцефалопатије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  - </a:t>
            </a:r>
            <a:r>
              <a:rPr lang="sr-Cyrl-CS" dirty="0"/>
              <a:t>енцефаломијелитис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12346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36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Неуроборелиоза-дијагноза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Клиничка</a:t>
            </a:r>
            <a:r>
              <a:rPr lang="sl-SI" b="1" dirty="0"/>
              <a:t> </a:t>
            </a:r>
            <a:r>
              <a:rPr lang="sr-Cyrl-CS" b="1" dirty="0" smtClean="0"/>
              <a:t>слика</a:t>
            </a:r>
            <a:endParaRPr lang="sr-Latn-RS" b="1" dirty="0" smtClean="0"/>
          </a:p>
          <a:p>
            <a:pPr marL="0" indent="0">
              <a:buNone/>
              <a:defRPr/>
            </a:pP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Ликвор</a:t>
            </a:r>
            <a:endParaRPr lang="sl-SI" b="1" dirty="0"/>
          </a:p>
          <a:p>
            <a:pPr>
              <a:buNone/>
              <a:defRPr/>
            </a:pPr>
            <a:r>
              <a:rPr lang="sl-SI" dirty="0"/>
              <a:t>             - </a:t>
            </a:r>
            <a:r>
              <a:rPr lang="sr-Cyrl-CS" dirty="0"/>
              <a:t>лимфоцитна</a:t>
            </a:r>
            <a:r>
              <a:rPr lang="sl-SI" dirty="0"/>
              <a:t> </a:t>
            </a:r>
            <a:r>
              <a:rPr lang="sr-Cyrl-CS" dirty="0"/>
              <a:t>плеоцитоза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- </a:t>
            </a:r>
            <a:r>
              <a:rPr lang="sr-Cyrl-CS" dirty="0"/>
              <a:t>хиперпротеинорахија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     - </a:t>
            </a:r>
            <a:r>
              <a:rPr lang="sr-Cyrl-CS" dirty="0" smtClean="0"/>
              <a:t>олигоклоналне</a:t>
            </a:r>
            <a:r>
              <a:rPr lang="sl-SI" dirty="0" smtClean="0"/>
              <a:t> </a:t>
            </a:r>
            <a:r>
              <a:rPr lang="sr-Cyrl-CS" dirty="0"/>
              <a:t>траке</a:t>
            </a:r>
            <a:r>
              <a:rPr lang="sl-SI" dirty="0"/>
              <a:t> (30%)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Антитела</a:t>
            </a:r>
            <a:r>
              <a:rPr lang="sl-SI" b="1" dirty="0"/>
              <a:t> </a:t>
            </a:r>
            <a:r>
              <a:rPr lang="sr-Cyrl-CS" b="1" dirty="0"/>
              <a:t>у</a:t>
            </a:r>
            <a:r>
              <a:rPr lang="sl-SI" b="1" dirty="0"/>
              <a:t> </a:t>
            </a:r>
            <a:r>
              <a:rPr lang="sr-Cyrl-CS" b="1" dirty="0"/>
              <a:t>серуму</a:t>
            </a:r>
            <a:r>
              <a:rPr lang="sl-SI" b="1" dirty="0"/>
              <a:t> </a:t>
            </a:r>
            <a:r>
              <a:rPr lang="sr-Cyrl-CS" b="1" dirty="0"/>
              <a:t>и</a:t>
            </a:r>
            <a:r>
              <a:rPr lang="sl-SI" b="1" dirty="0"/>
              <a:t> </a:t>
            </a:r>
            <a:r>
              <a:rPr lang="sr-Cyrl-CS" b="1" dirty="0"/>
              <a:t>ликвору</a:t>
            </a:r>
            <a:r>
              <a:rPr lang="sl-SI" b="1" dirty="0"/>
              <a:t> (</a:t>
            </a:r>
            <a:r>
              <a:rPr lang="sr-Cyrl-CS" b="1" dirty="0"/>
              <a:t>ИгГ</a:t>
            </a:r>
            <a:r>
              <a:rPr lang="sl-SI" b="1" dirty="0"/>
              <a:t> </a:t>
            </a:r>
            <a:r>
              <a:rPr lang="sr-Cyrl-CS" b="1" dirty="0"/>
              <a:t>и</a:t>
            </a:r>
            <a:r>
              <a:rPr lang="sl-SI" b="1" dirty="0"/>
              <a:t> </a:t>
            </a:r>
            <a:r>
              <a:rPr lang="sr-Cyrl-CS" b="1" dirty="0"/>
              <a:t>ИгМ</a:t>
            </a:r>
            <a:r>
              <a:rPr lang="sl-SI" b="1" dirty="0"/>
              <a:t>)</a:t>
            </a:r>
            <a:endParaRPr lang="en-US" b="1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195" y="3809486"/>
            <a:ext cx="3488788" cy="267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9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Неуроборелиоза-терапија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4520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RS" dirty="0" smtClean="0">
                <a:latin typeface="Comic Sans MS" pitchFamily="66" charset="0"/>
              </a:rPr>
              <a:t>Пеницилини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>
                <a:latin typeface="Comic Sans MS" pitchFamily="66" charset="0"/>
              </a:rPr>
              <a:t>Тетрациклини</a:t>
            </a:r>
          </a:p>
          <a:p>
            <a:pPr>
              <a:buClr>
                <a:srgbClr val="C00000"/>
              </a:buClr>
              <a:defRPr/>
            </a:pPr>
            <a:r>
              <a:rPr lang="sr-Cyrl-RS" dirty="0" smtClean="0">
                <a:latin typeface="Comic Sans MS" pitchFamily="66" charset="0"/>
              </a:rPr>
              <a:t>Цефалоспорини</a:t>
            </a:r>
            <a:endParaRPr lang="sl-SI" dirty="0">
              <a:latin typeface="Comic Sans MS" pitchFamily="66" charset="0"/>
            </a:endParaRPr>
          </a:p>
          <a:p>
            <a:pPr marL="0" indent="0">
              <a:buNone/>
              <a:defRPr/>
            </a:pPr>
            <a:endParaRPr lang="sr-Cyrl-RS" dirty="0" smtClean="0">
              <a:latin typeface="Comic Sans MS" pitchFamily="66" charset="0"/>
            </a:endParaRPr>
          </a:p>
          <a:p>
            <a:pPr marL="0" indent="0">
              <a:buNone/>
              <a:defRPr/>
            </a:pPr>
            <a:r>
              <a:rPr lang="sr-Cyrl-RS" dirty="0">
                <a:latin typeface="Comic Sans MS" pitchFamily="66" charset="0"/>
              </a:rPr>
              <a:t> </a:t>
            </a:r>
            <a:r>
              <a:rPr lang="sr-Cyrl-RS" dirty="0" smtClean="0">
                <a:latin typeface="Comic Sans MS" pitchFamily="66" charset="0"/>
              </a:rPr>
              <a:t> током неколико недеља</a:t>
            </a:r>
            <a:endParaRPr lang="en-US" dirty="0">
              <a:latin typeface="Comic Sans MS" pitchFamily="66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169" y="4500189"/>
            <a:ext cx="4740813" cy="211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58273"/>
            <a:ext cx="10515600" cy="4351338"/>
          </a:xfrm>
        </p:spPr>
        <p:txBody>
          <a:bodyPr>
            <a:normAutofit fontScale="92500"/>
          </a:bodyPr>
          <a:lstStyle/>
          <a:p>
            <a:pPr>
              <a:buClr>
                <a:srgbClr val="C00000"/>
              </a:buClr>
            </a:pPr>
            <a:r>
              <a:rPr lang="sr-Cyrl-CS" altLang="en-US" dirty="0"/>
              <a:t>Сифилис је хронична системска инфекција узрокована спирохетом</a:t>
            </a:r>
            <a:r>
              <a:rPr lang="en-US" altLang="en-US" dirty="0"/>
              <a:t> </a:t>
            </a:r>
            <a:r>
              <a:rPr lang="en-US" altLang="en-US" u="sng" dirty="0">
                <a:solidFill>
                  <a:srgbClr val="C00000"/>
                </a:solidFill>
              </a:rPr>
              <a:t>Treponema</a:t>
            </a:r>
            <a:r>
              <a:rPr lang="en-US" altLang="en-US" u="sng" dirty="0">
                <a:solidFill>
                  <a:srgbClr val="C00000"/>
                </a:solidFill>
              </a:rPr>
              <a:t> pallidum</a:t>
            </a:r>
            <a:r>
              <a:rPr lang="en-US" altLang="en-US" dirty="0">
                <a:solidFill>
                  <a:srgbClr val="C00000"/>
                </a:solidFill>
              </a:rPr>
              <a:t> </a:t>
            </a:r>
            <a:r>
              <a:rPr lang="sr-Cyrl-CS" altLang="en-US" dirty="0"/>
              <a:t>која се обично преноси сексуалним путем, са просечним инкубационим периодом од три недеље</a:t>
            </a:r>
            <a:endParaRPr lang="en-US" altLang="en-US" dirty="0"/>
          </a:p>
          <a:p>
            <a:pPr>
              <a:lnSpc>
                <a:spcPts val="3500"/>
              </a:lnSpc>
              <a:spcBef>
                <a:spcPct val="30000"/>
              </a:spcBef>
              <a:spcAft>
                <a:spcPct val="30000"/>
              </a:spcAft>
              <a:buClr>
                <a:srgbClr val="C00000"/>
              </a:buClr>
              <a:defRPr/>
            </a:pPr>
            <a:r>
              <a:rPr lang="sr-Cyrl-CS" dirty="0"/>
              <a:t>ЦНС често захваћен већ у почетној фази</a:t>
            </a:r>
            <a:r>
              <a:rPr lang="en-US" dirty="0"/>
              <a:t> </a:t>
            </a:r>
          </a:p>
          <a:p>
            <a:pPr>
              <a:lnSpc>
                <a:spcPts val="3500"/>
              </a:lnSpc>
              <a:spcBef>
                <a:spcPct val="30000"/>
              </a:spcBef>
              <a:spcAft>
                <a:spcPct val="30000"/>
              </a:spcAft>
              <a:buClr>
                <a:srgbClr val="C00000"/>
              </a:buClr>
              <a:defRPr/>
            </a:pPr>
            <a:r>
              <a:rPr lang="sr-Cyrl-CS" dirty="0"/>
              <a:t>Клиничко испољавање неуросифилиса раније ретко</a:t>
            </a:r>
            <a:endParaRPr lang="en-US" dirty="0"/>
          </a:p>
          <a:p>
            <a:pPr>
              <a:lnSpc>
                <a:spcPts val="3500"/>
              </a:lnSpc>
              <a:spcBef>
                <a:spcPct val="30000"/>
              </a:spcBef>
              <a:spcAft>
                <a:spcPct val="30000"/>
              </a:spcAft>
              <a:buClr>
                <a:srgbClr val="C00000"/>
              </a:buClr>
              <a:defRPr/>
            </a:pPr>
            <a:r>
              <a:rPr lang="sr-Cyrl-CS" dirty="0"/>
              <a:t>Са истовременом </a:t>
            </a:r>
            <a:r>
              <a:rPr lang="sr-Cyrl-RS" dirty="0" smtClean="0"/>
              <a:t>ХИВ</a:t>
            </a:r>
            <a:r>
              <a:rPr lang="sr-Cyrl-CS" dirty="0" smtClean="0"/>
              <a:t> </a:t>
            </a:r>
            <a:r>
              <a:rPr lang="sr-Cyrl-CS" dirty="0"/>
              <a:t>инфекцијом и падом имунитета неуролуес знатно чешћи</a:t>
            </a:r>
            <a:endParaRPr lang="en-US" dirty="0"/>
          </a:p>
          <a:p>
            <a:pPr>
              <a:lnSpc>
                <a:spcPts val="3500"/>
              </a:lnSpc>
              <a:spcBef>
                <a:spcPct val="30000"/>
              </a:spcBef>
              <a:spcAft>
                <a:spcPct val="30000"/>
              </a:spcAft>
              <a:buClr>
                <a:srgbClr val="C00000"/>
              </a:buClr>
              <a:defRPr/>
            </a:pPr>
            <a:r>
              <a:rPr lang="sr-Cyrl-CS" dirty="0"/>
              <a:t>Неуролуес личи на многе неуролошке и психијатријске болести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827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64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Arial" charset="0"/>
              </a:rPr>
              <a:t>Неуросифилис-патогенеза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26" y="2296386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en-US" altLang="en-US" dirty="0" smtClean="0"/>
              <a:t>T. pallidum  </a:t>
            </a:r>
            <a:r>
              <a:rPr lang="sr-Cyrl-CS" altLang="en-US" dirty="0" smtClean="0"/>
              <a:t>улази у организам преко интактних слузокожа или оштећене коже</a:t>
            </a:r>
          </a:p>
          <a:p>
            <a:pPr>
              <a:buClr>
                <a:schemeClr val="tx1"/>
              </a:buClr>
              <a:buFont typeface="Symbol" panose="05050102010706020507" pitchFamily="18" charset="2"/>
              <a:buChar char="·"/>
            </a:pPr>
            <a:endParaRPr lang="sr-Cyrl-CS" altLang="en-US" dirty="0" smtClean="0"/>
          </a:p>
          <a:p>
            <a:pPr>
              <a:buClr>
                <a:srgbClr val="C00000"/>
              </a:buClr>
            </a:pPr>
            <a:r>
              <a:rPr lang="sr-Cyrl-CS" altLang="en-US" dirty="0" smtClean="0"/>
              <a:t>После неколико сати или дана продире у лимфу и/или крв и дисеминује се по организму домаћина – сваки орган може да буде захваћен</a:t>
            </a:r>
            <a:endParaRPr lang="en-US" altLang="en-US" dirty="0" smtClean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26414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27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anose="030F0702030302020204" pitchFamily="66" charset="0"/>
              </a:rPr>
              <a:t>Примарни стадијум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4520"/>
            <a:ext cx="10515600" cy="4351338"/>
          </a:xfrm>
        </p:spPr>
        <p:txBody>
          <a:bodyPr/>
          <a:lstStyle/>
          <a:p>
            <a:pPr>
              <a:spcBef>
                <a:spcPct val="50000"/>
              </a:spcBef>
              <a:spcAft>
                <a:spcPct val="50000"/>
              </a:spcAft>
              <a:buClr>
                <a:srgbClr val="C00000"/>
              </a:buClr>
            </a:pPr>
            <a:r>
              <a:rPr lang="sr-Cyrl-CS" altLang="en-US" dirty="0" smtClean="0"/>
              <a:t>На месту инокулације шанкр </a:t>
            </a:r>
            <a:r>
              <a:rPr lang="en-US" altLang="en-US" dirty="0" smtClean="0"/>
              <a:t>(</a:t>
            </a:r>
            <a:r>
              <a:rPr lang="en-US" altLang="en-US" dirty="0" smtClean="0"/>
              <a:t>ulcus</a:t>
            </a:r>
            <a:r>
              <a:rPr lang="en-US" altLang="en-US" dirty="0" smtClean="0"/>
              <a:t> durum)</a:t>
            </a:r>
            <a:r>
              <a:rPr lang="sr-Cyrl-CS" altLang="en-US" dirty="0" smtClean="0"/>
              <a:t> – безболан, са локалном лимфаденопатијом (некад прође незапажено због мале лезије или се она и не развије)</a:t>
            </a:r>
            <a:endParaRPr lang="en-US" altLang="en-US" dirty="0" smtClean="0"/>
          </a:p>
          <a:p>
            <a:pPr>
              <a:buClr>
                <a:srgbClr val="C00000"/>
              </a:buClr>
            </a:pPr>
            <a:r>
              <a:rPr lang="sr-Cyrl-CS" altLang="en-US" dirty="0" smtClean="0"/>
              <a:t>Шанкр спонтано пролази кроз 2-8 недеља</a:t>
            </a:r>
            <a:r>
              <a:rPr lang="en-US" altLang="en-US" dirty="0" smtClean="0"/>
              <a:t> 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347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dirty="0">
                <a:latin typeface="Arial" panose="020B0604020202020204" pitchFamily="34" charset="0"/>
              </a:rPr>
              <a:t>Примарни сифилис</a:t>
            </a:r>
            <a:r>
              <a:rPr lang="en-GB" altLang="en-US" dirty="0">
                <a:latin typeface="Arial" panose="020B0604020202020204" pitchFamily="34" charset="0"/>
              </a:rPr>
              <a:t/>
            </a:r>
            <a:br>
              <a:rPr lang="en-GB" altLang="en-US" dirty="0">
                <a:latin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4" name="Picture 5" descr="Sexually Transmitted Diseas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5" y="1690688"/>
            <a:ext cx="3906981" cy="39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408" y="2355273"/>
            <a:ext cx="3877392" cy="421178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838200" y="1023565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85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КТ</a:t>
            </a:r>
            <a:r>
              <a:rPr lang="sr-Latn-RS" dirty="0" smtClean="0">
                <a:latin typeface="Comic Sans MS" panose="030F0702030302020204" pitchFamily="66" charset="0"/>
              </a:rPr>
              <a:t> </a:t>
            </a:r>
            <a:r>
              <a:rPr lang="sr-Cyrl-RS" dirty="0" smtClean="0">
                <a:latin typeface="Comic Sans MS" panose="030F0702030302020204" pitchFamily="66" charset="0"/>
              </a:rPr>
              <a:t>и НМР имају значаја у: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90" y="2410753"/>
            <a:ext cx="11480409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sr-Cyrl-RS" altLang="en-US" sz="3000" dirty="0">
                <a:solidFill>
                  <a:srgbClr val="C00000"/>
                </a:solidFill>
              </a:rPr>
              <a:t> </a:t>
            </a:r>
            <a:r>
              <a:rPr lang="sr-Cyrl-RS" altLang="en-US" dirty="0">
                <a:solidFill>
                  <a:srgbClr val="C00000"/>
                </a:solidFill>
              </a:rPr>
              <a:t>Д</a:t>
            </a:r>
            <a:r>
              <a:rPr lang="sr-Cyrl-RS" altLang="en-US" dirty="0" smtClean="0">
                <a:solidFill>
                  <a:srgbClr val="C00000"/>
                </a:solidFill>
              </a:rPr>
              <a:t>иф</a:t>
            </a:r>
            <a:r>
              <a:rPr lang="en-US" altLang="en-US" dirty="0" smtClean="0">
                <a:solidFill>
                  <a:srgbClr val="C00000"/>
                </a:solidFill>
                <a:effectLst/>
              </a:rPr>
              <a:t>. </a:t>
            </a:r>
            <a:r>
              <a:rPr lang="sr-Cyrl-RS" altLang="en-US" dirty="0">
                <a:solidFill>
                  <a:srgbClr val="C00000"/>
                </a:solidFill>
              </a:rPr>
              <a:t>д</a:t>
            </a:r>
            <a:r>
              <a:rPr lang="sr-Cyrl-RS" altLang="en-US" dirty="0" smtClean="0">
                <a:solidFill>
                  <a:srgbClr val="C00000"/>
                </a:solidFill>
              </a:rPr>
              <a:t>г</a:t>
            </a:r>
            <a:r>
              <a:rPr lang="en-US" altLang="en-US" dirty="0" smtClean="0">
                <a:solidFill>
                  <a:srgbClr val="C00000"/>
                </a:solidFill>
                <a:effectLst/>
              </a:rPr>
              <a:t>. </a:t>
            </a:r>
            <a:r>
              <a:rPr lang="sr-Cyrl-RS" altLang="en-US" dirty="0">
                <a:solidFill>
                  <a:srgbClr val="C00000"/>
                </a:solidFill>
              </a:rPr>
              <a:t>ф</a:t>
            </a:r>
            <a:r>
              <a:rPr lang="sr-Cyrl-RS" altLang="en-US" dirty="0" smtClean="0">
                <a:solidFill>
                  <a:srgbClr val="C00000"/>
                </a:solidFill>
              </a:rPr>
              <a:t>окалних запаљења мозга</a:t>
            </a:r>
            <a:r>
              <a:rPr lang="en-US" altLang="en-US" dirty="0" smtClean="0">
                <a:solidFill>
                  <a:srgbClr val="C00000"/>
                </a:solidFill>
                <a:effectLst/>
              </a:rPr>
              <a:t> </a:t>
            </a:r>
            <a:r>
              <a:rPr lang="en-US" altLang="en-US" dirty="0" smtClean="0">
                <a:effectLst/>
              </a:rPr>
              <a:t>(</a:t>
            </a:r>
            <a:r>
              <a:rPr lang="sr-Cyrl-RS" altLang="en-US" dirty="0" smtClean="0">
                <a:effectLst/>
              </a:rPr>
              <a:t>апцес</a:t>
            </a:r>
            <a:r>
              <a:rPr lang="en-US" altLang="en-US" dirty="0" smtClean="0">
                <a:effectLst/>
              </a:rPr>
              <a:t> </a:t>
            </a:r>
            <a:r>
              <a:rPr lang="sr-Cyrl-RS" altLang="en-US" dirty="0" smtClean="0">
                <a:effectLst/>
              </a:rPr>
              <a:t>мозга</a:t>
            </a:r>
            <a:r>
              <a:rPr lang="en-US" altLang="en-US" dirty="0" smtClean="0">
                <a:effectLst/>
              </a:rPr>
              <a:t>, </a:t>
            </a:r>
            <a:r>
              <a:rPr lang="sr-Cyrl-RS" altLang="en-US" dirty="0" smtClean="0">
                <a:effectLst/>
              </a:rPr>
              <a:t>херпес    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sr-Cyrl-RS" altLang="en-US" dirty="0" smtClean="0"/>
              <a:t>     </a:t>
            </a:r>
            <a:r>
              <a:rPr lang="sr-Cyrl-RS" altLang="en-US" dirty="0" smtClean="0">
                <a:effectLst/>
              </a:rPr>
              <a:t>симплекс енцефалитис</a:t>
            </a:r>
            <a:r>
              <a:rPr lang="en-US" altLang="en-US" dirty="0" smtClean="0">
                <a:effectLst/>
              </a:rPr>
              <a:t>, </a:t>
            </a:r>
            <a:r>
              <a:rPr lang="sr-Cyrl-RS" altLang="en-US" dirty="0" smtClean="0">
                <a:effectLst/>
              </a:rPr>
              <a:t>субдурални емпијем и др</a:t>
            </a:r>
            <a:r>
              <a:rPr lang="en-US" altLang="en-US" dirty="0" smtClean="0">
                <a:effectLst/>
              </a:rPr>
              <a:t>)</a:t>
            </a:r>
            <a:endParaRPr lang="sr-Cyrl-RS" altLang="en-US" dirty="0" smtClean="0">
              <a:effectLst/>
            </a:endParaRPr>
          </a:p>
          <a:p>
            <a:pPr marL="0" indent="0">
              <a:buClr>
                <a:srgbClr val="C00000"/>
              </a:buClr>
              <a:buNone/>
            </a:pPr>
            <a:endParaRPr lang="sr-Cyrl-RS" altLang="en-US" dirty="0" smtClean="0">
              <a:effectLst/>
            </a:endParaRPr>
          </a:p>
          <a:p>
            <a:pPr>
              <a:buClr>
                <a:srgbClr val="C00000"/>
              </a:buClr>
            </a:pPr>
            <a:r>
              <a:rPr lang="sr-Cyrl-RS" altLang="en-US" dirty="0" smtClean="0">
                <a:solidFill>
                  <a:srgbClr val="C00000"/>
                </a:solidFill>
              </a:rPr>
              <a:t>Праћењу погоршања болести </a:t>
            </a:r>
            <a:r>
              <a:rPr lang="sr-Cyrl-RS" altLang="en-US" dirty="0" smtClean="0"/>
              <a:t>због можданог едема и могуће 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sr-Cyrl-RS" altLang="en-US" dirty="0" smtClean="0"/>
              <a:t>     хернијације</a:t>
            </a:r>
            <a:r>
              <a:rPr lang="en-US" altLang="en-US" dirty="0" smtClean="0">
                <a:effectLst/>
              </a:rPr>
              <a:t> </a:t>
            </a:r>
            <a:endParaRPr lang="sr-Cyrl-RS" altLang="en-US" dirty="0" smtClean="0">
              <a:effectLst/>
            </a:endParaRPr>
          </a:p>
          <a:p>
            <a:pPr marL="0" indent="0">
              <a:buClr>
                <a:srgbClr val="C00000"/>
              </a:buClr>
              <a:buNone/>
            </a:pPr>
            <a:endParaRPr lang="sr-Cyrl-RS" altLang="en-US" dirty="0" smtClean="0">
              <a:effectLst/>
            </a:endParaRPr>
          </a:p>
          <a:p>
            <a:pPr>
              <a:buClr>
                <a:srgbClr val="C00000"/>
              </a:buClr>
            </a:pPr>
            <a:r>
              <a:rPr lang="sr-Cyrl-RS" altLang="en-US" dirty="0" smtClean="0">
                <a:solidFill>
                  <a:srgbClr val="C00000"/>
                </a:solidFill>
              </a:rPr>
              <a:t>Регистровању компликација </a:t>
            </a:r>
            <a:r>
              <a:rPr lang="sr-Cyrl-RS" altLang="en-US" dirty="0" smtClean="0">
                <a:effectLst/>
              </a:rPr>
              <a:t>запаљенских болести ЦНС-а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sr-Cyrl-RS" altLang="en-US" dirty="0" smtClean="0"/>
              <a:t>     </a:t>
            </a:r>
            <a:r>
              <a:rPr lang="en-US" altLang="en-US" dirty="0" smtClean="0">
                <a:effectLst/>
              </a:rPr>
              <a:t>(</a:t>
            </a:r>
            <a:r>
              <a:rPr lang="sr-Cyrl-RS" altLang="en-US" dirty="0" smtClean="0">
                <a:effectLst/>
              </a:rPr>
              <a:t>хидроцефалус,тромбоза венских синуса </a:t>
            </a:r>
            <a:r>
              <a:rPr lang="sr-Cyrl-RS" altLang="en-US" dirty="0" smtClean="0">
                <a:effectLst/>
              </a:rPr>
              <a:t>и</a:t>
            </a:r>
            <a:r>
              <a:rPr lang="en-US" altLang="en-US" dirty="0" smtClean="0">
                <a:effectLst/>
              </a:rPr>
              <a:t> </a:t>
            </a:r>
            <a:r>
              <a:rPr lang="sr-Cyrl-RS" altLang="en-US" dirty="0" smtClean="0"/>
              <a:t>мултиинфарктне </a:t>
            </a:r>
            <a:r>
              <a:rPr lang="sr-Cyrl-RS" altLang="en-US" dirty="0" smtClean="0"/>
              <a:t>промене</a:t>
            </a:r>
            <a:r>
              <a:rPr lang="en-US" altLang="en-US" dirty="0" smtClean="0">
                <a:effectLst/>
              </a:rPr>
              <a:t>)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80403" y="1434905"/>
            <a:ext cx="10669172" cy="28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53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+mn-lt"/>
              </a:rPr>
              <a:t>Секундарни стадијум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40114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altLang="en-US" dirty="0" smtClean="0"/>
              <a:t>Секундарни (дисеминовани) стадијум просечно после 6 недеља од контакта (2-12 недеља) – промене на кожи, слузокожи и паренхиму (бактеријемија), г</a:t>
            </a:r>
            <a:r>
              <a:rPr lang="sr-Cyrl-CS" dirty="0" smtClean="0"/>
              <a:t>розница</a:t>
            </a:r>
            <a:r>
              <a:rPr lang="sr-Cyrl-RS" dirty="0" smtClean="0"/>
              <a:t>, </a:t>
            </a:r>
            <a:r>
              <a:rPr lang="sr-Cyrl-CS" dirty="0"/>
              <a:t>п</a:t>
            </a:r>
            <a:r>
              <a:rPr lang="sr-Cyrl-CS" dirty="0" smtClean="0"/>
              <a:t>оспаност</a:t>
            </a:r>
            <a:r>
              <a:rPr lang="sr-Cyrl-RS" dirty="0" smtClean="0"/>
              <a:t>, </a:t>
            </a:r>
            <a:r>
              <a:rPr lang="sr-Cyrl-CS" dirty="0"/>
              <a:t>ф</a:t>
            </a:r>
            <a:r>
              <a:rPr lang="sr-Cyrl-CS" dirty="0" smtClean="0"/>
              <a:t>ебрилност</a:t>
            </a:r>
            <a:r>
              <a:rPr lang="sr-Cyrl-RS" dirty="0" smtClean="0"/>
              <a:t>, г</a:t>
            </a:r>
            <a:r>
              <a:rPr lang="sr-Cyrl-CS" dirty="0" smtClean="0"/>
              <a:t>лавобоља</a:t>
            </a:r>
            <a:r>
              <a:rPr lang="sr-Cyrl-RS" dirty="0" smtClean="0"/>
              <a:t>, с</a:t>
            </a:r>
            <a:r>
              <a:rPr lang="sr-Cyrl-CS" dirty="0" smtClean="0"/>
              <a:t>ор</a:t>
            </a:r>
            <a:r>
              <a:rPr lang="sl-SI" dirty="0" smtClean="0"/>
              <a:t> </a:t>
            </a:r>
            <a:r>
              <a:rPr lang="sr-Cyrl-CS" dirty="0" smtClean="0"/>
              <a:t>грла</a:t>
            </a:r>
            <a:r>
              <a:rPr lang="sr-Cyrl-RS" dirty="0" smtClean="0"/>
              <a:t>, л</a:t>
            </a:r>
            <a:r>
              <a:rPr lang="sr-Cyrl-CS" dirty="0" smtClean="0"/>
              <a:t>имфаденопатија</a:t>
            </a:r>
            <a:endParaRPr lang="en-US" dirty="0"/>
          </a:p>
          <a:p>
            <a:pPr>
              <a:spcBef>
                <a:spcPct val="50000"/>
              </a:spcBef>
              <a:spcAft>
                <a:spcPct val="50000"/>
              </a:spcAft>
              <a:buClr>
                <a:schemeClr val="tx1"/>
              </a:buClr>
              <a:buFont typeface="Symbol" panose="05050102010706020507" pitchFamily="18" charset="2"/>
              <a:buChar char="·"/>
            </a:pPr>
            <a:endParaRPr lang="en-US" altLang="en-US" dirty="0" smtClean="0"/>
          </a:p>
          <a:p>
            <a:pPr>
              <a:buClr>
                <a:srgbClr val="C00000"/>
              </a:buClr>
            </a:pPr>
            <a:r>
              <a:rPr lang="sr-Cyrl-CS" altLang="en-US" dirty="0" smtClean="0"/>
              <a:t>Потом следи латентни стадијум (супклиничка инфекција)</a:t>
            </a:r>
            <a:endParaRPr lang="en-US" altLang="en-US" dirty="0" smtClean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298278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20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881188" y="571500"/>
            <a:ext cx="82153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Book-Ciril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-Ciril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sr-Cyrl-CS" altLang="en-US" sz="4400" dirty="0">
                <a:solidFill>
                  <a:prstClr val="white"/>
                </a:solidFill>
                <a:latin typeface="Arial" panose="020B0604020202020204" pitchFamily="34" charset="0"/>
              </a:rPr>
              <a:t>Раш у секундарном сифилису</a:t>
            </a:r>
            <a:endParaRPr lang="en-GB" altLang="en-US" sz="440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21507" name="Picture 1029" descr="Secondary Syphil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6" y="1700213"/>
            <a:ext cx="32289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03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SECONDARY_SYPHIL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193964"/>
            <a:ext cx="11623964" cy="651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47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SEC_SYPHILIS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81" y="235526"/>
            <a:ext cx="11762509" cy="649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5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95055"/>
            <a:ext cx="10515600" cy="4862945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  <a:buClr>
                <a:srgbClr val="C00000"/>
              </a:buClr>
            </a:pPr>
            <a:r>
              <a:rPr lang="sr-Cyrl-CS" altLang="en-US" sz="2400" u="sng" dirty="0" smtClean="0"/>
              <a:t>Рани латентни период</a:t>
            </a:r>
            <a:r>
              <a:rPr lang="sr-Cyrl-CS" altLang="en-US" sz="2400" dirty="0" smtClean="0"/>
              <a:t> (прве 4 године) могуће егзацербације секундарног сифилиса (ћелијски имунитет</a:t>
            </a:r>
            <a:r>
              <a:rPr lang="sr-Cyrl-CS" altLang="en-US" sz="2400" dirty="0" smtClean="0"/>
              <a:t>)</a:t>
            </a:r>
          </a:p>
          <a:p>
            <a:pPr marL="0" indent="0">
              <a:lnSpc>
                <a:spcPts val="3000"/>
              </a:lnSpc>
              <a:buClr>
                <a:srgbClr val="C00000"/>
              </a:buClr>
              <a:buNone/>
            </a:pPr>
            <a:endParaRPr lang="en-US" altLang="en-US" sz="2400" dirty="0" smtClean="0"/>
          </a:p>
          <a:p>
            <a:pPr>
              <a:lnSpc>
                <a:spcPts val="3000"/>
              </a:lnSpc>
              <a:spcBef>
                <a:spcPct val="50000"/>
              </a:spcBef>
              <a:spcAft>
                <a:spcPct val="50000"/>
              </a:spcAft>
              <a:buClr>
                <a:srgbClr val="C00000"/>
              </a:buClr>
            </a:pPr>
            <a:r>
              <a:rPr lang="sr-Cyrl-CS" altLang="en-US" sz="2400" u="sng" dirty="0" smtClean="0"/>
              <a:t>Касни латентни период</a:t>
            </a:r>
            <a:r>
              <a:rPr lang="sr-Cyrl-CS" altLang="en-US" sz="2400" dirty="0" smtClean="0"/>
              <a:t> (&gt;4 године од инфекције) - мала вероватноћа </a:t>
            </a:r>
            <a:r>
              <a:rPr lang="sr-Cyrl-CS" altLang="en-US" sz="2400" dirty="0" smtClean="0"/>
              <a:t>егзацербација</a:t>
            </a:r>
          </a:p>
          <a:p>
            <a:pPr marL="0" indent="0">
              <a:lnSpc>
                <a:spcPts val="3000"/>
              </a:lnSpc>
              <a:spcBef>
                <a:spcPct val="50000"/>
              </a:spcBef>
              <a:spcAft>
                <a:spcPct val="50000"/>
              </a:spcAft>
              <a:buClr>
                <a:srgbClr val="C00000"/>
              </a:buClr>
              <a:buNone/>
            </a:pPr>
            <a:endParaRPr lang="en-US" altLang="en-US" sz="2400" dirty="0" smtClean="0"/>
          </a:p>
          <a:p>
            <a:pPr>
              <a:lnSpc>
                <a:spcPts val="3000"/>
              </a:lnSpc>
              <a:buClr>
                <a:srgbClr val="C00000"/>
              </a:buClr>
            </a:pPr>
            <a:r>
              <a:rPr lang="sr-Cyrl-CS" altLang="en-US" sz="2400" u="sng" dirty="0" smtClean="0"/>
              <a:t>Касни (терцијерни) сифилис</a:t>
            </a:r>
            <a:r>
              <a:rPr lang="sr-Cyrl-CS" altLang="en-US" sz="2400" dirty="0" smtClean="0"/>
              <a:t> (у 1/3 нелечених): најчешће захвата асцендентну аорту и/или ЦНС</a:t>
            </a:r>
            <a:endParaRPr lang="en-US" altLang="en-US" sz="24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CS" dirty="0" smtClean="0">
                <a:latin typeface="Comic Sans MS" panose="030F0702030302020204" pitchFamily="66" charset="0"/>
              </a:rPr>
              <a:t>Латентни стадијум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46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Терцијални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sr-Cyrl-CS" dirty="0">
                <a:latin typeface="Comic Sans MS" pitchFamily="66" charset="0"/>
              </a:rPr>
              <a:t>сифилис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4520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Кардиоваскуларни</a:t>
            </a:r>
            <a:r>
              <a:rPr lang="sl-SI" dirty="0"/>
              <a:t> </a:t>
            </a:r>
            <a:r>
              <a:rPr lang="sr-Cyrl-CS" dirty="0"/>
              <a:t>сифилис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Гуме (фокални цереброменингеални сифилис)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Неуросифилис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6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658" y="2324520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b="1" dirty="0"/>
              <a:t>Рано</a:t>
            </a:r>
            <a:r>
              <a:rPr lang="sl-SI" b="1" dirty="0"/>
              <a:t> </a:t>
            </a:r>
            <a:r>
              <a:rPr lang="sr-Cyrl-CS" b="1" dirty="0"/>
              <a:t>у</a:t>
            </a:r>
            <a:r>
              <a:rPr lang="sl-SI" b="1" dirty="0"/>
              <a:t> </a:t>
            </a:r>
            <a:r>
              <a:rPr lang="sr-Cyrl-CS" b="1" dirty="0"/>
              <a:t>току</a:t>
            </a:r>
            <a:r>
              <a:rPr lang="sl-SI" b="1" dirty="0"/>
              <a:t> </a:t>
            </a:r>
            <a:r>
              <a:rPr lang="sr-Cyrl-CS" b="1" dirty="0"/>
              <a:t>болести</a:t>
            </a:r>
            <a:r>
              <a:rPr lang="sl-SI" dirty="0"/>
              <a:t> </a:t>
            </a:r>
          </a:p>
          <a:p>
            <a:pPr>
              <a:buFontTx/>
              <a:buChar char="-"/>
              <a:defRPr/>
            </a:pPr>
            <a:r>
              <a:rPr lang="sr-Cyrl-CS" dirty="0"/>
              <a:t>периваскуларна</a:t>
            </a:r>
            <a:r>
              <a:rPr lang="sl-SI" dirty="0"/>
              <a:t> </a:t>
            </a:r>
            <a:r>
              <a:rPr lang="sr-Cyrl-CS" dirty="0"/>
              <a:t>инфилтрација</a:t>
            </a:r>
            <a:r>
              <a:rPr lang="sl-SI" dirty="0"/>
              <a:t> </a:t>
            </a:r>
            <a:r>
              <a:rPr lang="sr-Cyrl-CS" dirty="0"/>
              <a:t>менингеа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артеритис</a:t>
            </a:r>
            <a:r>
              <a:rPr lang="sl-SI" dirty="0"/>
              <a:t> </a:t>
            </a:r>
            <a:r>
              <a:rPr lang="sr-Cyrl-CS" dirty="0"/>
              <a:t>са</a:t>
            </a:r>
            <a:r>
              <a:rPr lang="sl-SI" dirty="0"/>
              <a:t> </a:t>
            </a:r>
            <a:r>
              <a:rPr lang="sr-Cyrl-CS" dirty="0"/>
              <a:t>оклузијом</a:t>
            </a:r>
            <a:r>
              <a:rPr lang="sl-SI" dirty="0"/>
              <a:t> </a:t>
            </a:r>
            <a:r>
              <a:rPr lang="sr-Cyrl-CS" dirty="0" smtClean="0"/>
              <a:t>артерија</a:t>
            </a:r>
            <a:r>
              <a:rPr lang="sl-SI" dirty="0" smtClean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тромбозом</a:t>
            </a:r>
            <a:endParaRPr lang="sl-SI" dirty="0"/>
          </a:p>
          <a:p>
            <a:pPr>
              <a:defRPr/>
            </a:pPr>
            <a:endParaRPr lang="sl-SI" b="1" dirty="0"/>
          </a:p>
          <a:p>
            <a:pPr>
              <a:buClr>
                <a:srgbClr val="C00000"/>
              </a:buClr>
              <a:defRPr/>
            </a:pPr>
            <a:r>
              <a:rPr lang="sr-Cyrl-CS" b="1" dirty="0"/>
              <a:t>Касније</a:t>
            </a:r>
            <a:endParaRPr lang="sl-SI" b="1" dirty="0"/>
          </a:p>
          <a:p>
            <a:pPr>
              <a:buFontTx/>
              <a:buChar char="-"/>
              <a:defRPr/>
            </a:pPr>
            <a:r>
              <a:rPr lang="sr-Cyrl-CS" dirty="0"/>
              <a:t>дегенерација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умирање</a:t>
            </a:r>
            <a:r>
              <a:rPr lang="sl-SI" dirty="0"/>
              <a:t> </a:t>
            </a:r>
            <a:r>
              <a:rPr lang="sr-Cyrl-CS" dirty="0"/>
              <a:t>неурона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глиоза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атрофија</a:t>
            </a:r>
            <a:r>
              <a:rPr lang="sl-SI" dirty="0"/>
              <a:t> </a:t>
            </a:r>
            <a:r>
              <a:rPr lang="sr-Cyrl-CS" dirty="0"/>
              <a:t>мозга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истањене</a:t>
            </a:r>
            <a:r>
              <a:rPr lang="sl-SI" dirty="0"/>
              <a:t> </a:t>
            </a:r>
            <a:r>
              <a:rPr lang="sr-Cyrl-CS" dirty="0" smtClean="0"/>
              <a:t>менингеа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инфилтрација</a:t>
            </a:r>
            <a:r>
              <a:rPr lang="sl-SI" dirty="0"/>
              <a:t> </a:t>
            </a:r>
            <a:r>
              <a:rPr lang="sr-Cyrl-CS" dirty="0"/>
              <a:t>преганглијских</a:t>
            </a:r>
            <a:r>
              <a:rPr lang="sl-SI" dirty="0"/>
              <a:t> </a:t>
            </a:r>
            <a:r>
              <a:rPr lang="sr-Cyrl-CS" dirty="0"/>
              <a:t>делова</a:t>
            </a:r>
            <a:r>
              <a:rPr lang="sl-SI" dirty="0"/>
              <a:t> </a:t>
            </a:r>
            <a:r>
              <a:rPr lang="sr-Cyrl-CS" dirty="0"/>
              <a:t>дорзалних</a:t>
            </a:r>
            <a:r>
              <a:rPr lang="sl-SI" dirty="0"/>
              <a:t> </a:t>
            </a:r>
            <a:r>
              <a:rPr lang="sr-Cyrl-CS" dirty="0"/>
              <a:t>коренова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атрофија</a:t>
            </a:r>
            <a:r>
              <a:rPr lang="sl-SI" dirty="0"/>
              <a:t> </a:t>
            </a:r>
            <a:r>
              <a:rPr lang="sr-Cyrl-CS" dirty="0"/>
              <a:t>задњих</a:t>
            </a:r>
            <a:r>
              <a:rPr lang="sl-SI" dirty="0"/>
              <a:t> </a:t>
            </a:r>
            <a:r>
              <a:rPr lang="sr-Cyrl-CS" dirty="0"/>
              <a:t>колумни</a:t>
            </a:r>
            <a:r>
              <a:rPr lang="sl-SI" dirty="0"/>
              <a:t> </a:t>
            </a:r>
            <a:r>
              <a:rPr lang="sr-Cyrl-CS" dirty="0"/>
              <a:t>кичмене</a:t>
            </a:r>
            <a:r>
              <a:rPr lang="sl-SI" dirty="0"/>
              <a:t> </a:t>
            </a:r>
            <a:r>
              <a:rPr lang="sr-Cyrl-CS" dirty="0"/>
              <a:t>мождине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1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4520"/>
            <a:ext cx="10515600" cy="4351338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sr-Cyrl-CS" dirty="0" smtClean="0"/>
              <a:t>Асимптоматски</a:t>
            </a:r>
            <a:r>
              <a:rPr lang="sl-SI" dirty="0" smtClean="0"/>
              <a:t> </a:t>
            </a:r>
            <a:r>
              <a:rPr lang="sr-Cyrl-CS" dirty="0"/>
              <a:t>неуросифилис</a:t>
            </a:r>
            <a:r>
              <a:rPr lang="sl-SI" dirty="0"/>
              <a:t> </a:t>
            </a:r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Акутни</a:t>
            </a:r>
            <a:r>
              <a:rPr lang="sl-SI" dirty="0" smtClean="0"/>
              <a:t> </a:t>
            </a:r>
            <a:r>
              <a:rPr lang="sr-Cyrl-CS" dirty="0"/>
              <a:t>симптоматски</a:t>
            </a:r>
            <a:r>
              <a:rPr lang="sl-SI" dirty="0"/>
              <a:t> </a:t>
            </a:r>
            <a:r>
              <a:rPr lang="sr-Cyrl-CS" dirty="0"/>
              <a:t>сифилисни</a:t>
            </a:r>
            <a:r>
              <a:rPr lang="sl-SI" dirty="0"/>
              <a:t> </a:t>
            </a:r>
            <a:r>
              <a:rPr lang="sr-Cyrl-CS" dirty="0"/>
              <a:t>менингитис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Менинговаскулитис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Паренхиматозни</a:t>
            </a:r>
            <a:r>
              <a:rPr lang="sl-SI" dirty="0" smtClean="0"/>
              <a:t> </a:t>
            </a:r>
            <a:r>
              <a:rPr lang="sr-Cyrl-CS" dirty="0"/>
              <a:t>неуросифилис</a:t>
            </a:r>
            <a:r>
              <a:rPr lang="sl-SI" dirty="0"/>
              <a:t> </a:t>
            </a:r>
          </a:p>
          <a:p>
            <a:pPr marL="609600" indent="-609600">
              <a:buNone/>
              <a:defRPr/>
            </a:pPr>
            <a:r>
              <a:rPr lang="sl-SI" dirty="0"/>
              <a:t>        - </a:t>
            </a:r>
            <a:r>
              <a:rPr lang="sr-Cyrl-CS" dirty="0"/>
              <a:t>Дементиа</a:t>
            </a:r>
            <a:r>
              <a:rPr lang="sl-SI" dirty="0"/>
              <a:t> </a:t>
            </a:r>
            <a:r>
              <a:rPr lang="sr-Cyrl-CS" dirty="0" smtClean="0"/>
              <a:t>паралитика</a:t>
            </a:r>
            <a:endParaRPr lang="sl-SI" dirty="0"/>
          </a:p>
          <a:p>
            <a:pPr marL="609600" indent="-609600">
              <a:buNone/>
              <a:defRPr/>
            </a:pPr>
            <a:r>
              <a:rPr lang="sl-SI" dirty="0"/>
              <a:t>        - </a:t>
            </a:r>
            <a:r>
              <a:rPr lang="sr-Cyrl-CS" dirty="0"/>
              <a:t>Табес</a:t>
            </a:r>
            <a:r>
              <a:rPr lang="sl-SI" dirty="0"/>
              <a:t> </a:t>
            </a:r>
            <a:r>
              <a:rPr lang="sr-Cyrl-CS" dirty="0"/>
              <a:t>дорсалис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l-SI" dirty="0" smtClean="0"/>
              <a:t> </a:t>
            </a:r>
            <a:r>
              <a:rPr lang="sr-Cyrl-CS" dirty="0"/>
              <a:t>Гуме</a:t>
            </a:r>
            <a:r>
              <a:rPr lang="sl-SI" dirty="0"/>
              <a:t> </a:t>
            </a:r>
            <a:r>
              <a:rPr lang="sr-Cyrl-CS" dirty="0"/>
              <a:t>ЦНС</a:t>
            </a: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 smtClean="0"/>
              <a:t>Конгенитални</a:t>
            </a:r>
            <a:r>
              <a:rPr lang="sl-SI" dirty="0" smtClean="0"/>
              <a:t> </a:t>
            </a:r>
            <a:r>
              <a:rPr lang="sr-Cyrl-CS" dirty="0"/>
              <a:t>неуросифилис</a:t>
            </a:r>
            <a:r>
              <a:rPr lang="sl-SI" dirty="0"/>
              <a:t> 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8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099" y="2043167"/>
            <a:ext cx="11073245" cy="4351338"/>
          </a:xfrm>
        </p:spPr>
        <p:txBody>
          <a:bodyPr>
            <a:normAutofit fontScale="92500" lnSpcReduction="20000"/>
          </a:bodyPr>
          <a:lstStyle/>
          <a:p>
            <a:pPr marL="571500" indent="-571500">
              <a:buNone/>
              <a:defRPr/>
            </a:pPr>
            <a:r>
              <a:rPr lang="sl-SI" b="1" i="1" dirty="0">
                <a:latin typeface="Comic Sans MS" pitchFamily="66" charset="0"/>
              </a:rPr>
              <a:t>1. </a:t>
            </a:r>
            <a:r>
              <a:rPr lang="sr-Cyrl-CS" b="1" i="1" dirty="0">
                <a:latin typeface="Comic Sans MS" pitchFamily="66" charset="0"/>
              </a:rPr>
              <a:t>Асимптоматски</a:t>
            </a:r>
            <a:r>
              <a:rPr lang="sl-SI" b="1" i="1" dirty="0">
                <a:latin typeface="Comic Sans MS" pitchFamily="66" charset="0"/>
              </a:rPr>
              <a:t> </a:t>
            </a:r>
            <a:r>
              <a:rPr lang="sr-Cyrl-CS" b="1" i="1" dirty="0">
                <a:latin typeface="Comic Sans MS" pitchFamily="66" charset="0"/>
              </a:rPr>
              <a:t>неуросифилис</a:t>
            </a:r>
            <a:r>
              <a:rPr lang="sl-SI" dirty="0">
                <a:latin typeface="Comic Sans MS" pitchFamily="66" charset="0"/>
              </a:rPr>
              <a:t> </a:t>
            </a:r>
          </a:p>
          <a:p>
            <a:pPr marL="571500" indent="-571500">
              <a:buNone/>
              <a:defRPr/>
            </a:pPr>
            <a:r>
              <a:rPr lang="sl-SI" dirty="0">
                <a:latin typeface="Comic Sans MS" pitchFamily="66" charset="0"/>
              </a:rPr>
              <a:t>   </a:t>
            </a:r>
            <a:r>
              <a:rPr lang="sr-Cyrl-RS" dirty="0" smtClean="0">
                <a:latin typeface="Comic Sans MS" pitchFamily="66" charset="0"/>
              </a:rPr>
              <a:t>   </a:t>
            </a:r>
            <a:r>
              <a:rPr lang="sl-SI" dirty="0" smtClean="0"/>
              <a:t>- 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/>
              <a:t>лимфоцитна</a:t>
            </a:r>
            <a:r>
              <a:rPr lang="sl-SI" dirty="0"/>
              <a:t> </a:t>
            </a:r>
            <a:r>
              <a:rPr lang="sr-Cyrl-CS" dirty="0"/>
              <a:t>плеоцитоза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l-SI" dirty="0"/>
              <a:t>   </a:t>
            </a:r>
            <a:r>
              <a:rPr lang="sr-Cyrl-RS" dirty="0" smtClean="0"/>
              <a:t>     </a:t>
            </a:r>
            <a:r>
              <a:rPr lang="sl-SI" dirty="0" smtClean="0"/>
              <a:t>- </a:t>
            </a:r>
            <a:r>
              <a:rPr lang="sr-Cyrl-CS" dirty="0"/>
              <a:t>хиперпротеинорахија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l-SI" dirty="0"/>
              <a:t>  </a:t>
            </a:r>
            <a:r>
              <a:rPr lang="sr-Cyrl-RS" dirty="0" smtClean="0"/>
              <a:t>     </a:t>
            </a:r>
            <a:r>
              <a:rPr lang="sl-SI" dirty="0" smtClean="0"/>
              <a:t> </a:t>
            </a:r>
            <a:r>
              <a:rPr lang="sl-SI" dirty="0"/>
              <a:t>-  </a:t>
            </a:r>
            <a:r>
              <a:rPr lang="sr-Cyrl-CS" dirty="0"/>
              <a:t>ВДРЛ</a:t>
            </a:r>
            <a:r>
              <a:rPr lang="sl-SI" dirty="0"/>
              <a:t>+</a:t>
            </a:r>
          </a:p>
          <a:p>
            <a:pPr marL="571500" indent="-571500">
              <a:buNone/>
              <a:defRPr/>
            </a:pPr>
            <a:endParaRPr lang="sl-SI" dirty="0">
              <a:latin typeface="Comic Sans MS" pitchFamily="66" charset="0"/>
            </a:endParaRPr>
          </a:p>
          <a:p>
            <a:pPr marL="571500" indent="-571500">
              <a:buNone/>
              <a:defRPr/>
            </a:pPr>
            <a:r>
              <a:rPr lang="sl-SI" b="1" i="1" dirty="0">
                <a:latin typeface="Comic Sans MS" pitchFamily="66" charset="0"/>
              </a:rPr>
              <a:t>2. </a:t>
            </a:r>
            <a:r>
              <a:rPr lang="sr-Cyrl-CS" b="1" i="1" dirty="0">
                <a:latin typeface="Comic Sans MS" pitchFamily="66" charset="0"/>
              </a:rPr>
              <a:t>Акутни</a:t>
            </a:r>
            <a:r>
              <a:rPr lang="sl-SI" b="1" i="1" dirty="0">
                <a:latin typeface="Comic Sans MS" pitchFamily="66" charset="0"/>
              </a:rPr>
              <a:t> </a:t>
            </a:r>
            <a:r>
              <a:rPr lang="sr-Cyrl-CS" b="1" i="1" dirty="0">
                <a:latin typeface="Comic Sans MS" pitchFamily="66" charset="0"/>
              </a:rPr>
              <a:t>симптоматски</a:t>
            </a:r>
            <a:r>
              <a:rPr lang="sl-SI" b="1" i="1" dirty="0">
                <a:latin typeface="Comic Sans MS" pitchFamily="66" charset="0"/>
              </a:rPr>
              <a:t> </a:t>
            </a:r>
            <a:r>
              <a:rPr lang="sr-Cyrl-CS" b="1" i="1" dirty="0">
                <a:latin typeface="Comic Sans MS" pitchFamily="66" charset="0"/>
              </a:rPr>
              <a:t>сифилисни</a:t>
            </a:r>
            <a:r>
              <a:rPr lang="sl-SI" b="1" i="1" dirty="0">
                <a:latin typeface="Comic Sans MS" pitchFamily="66" charset="0"/>
              </a:rPr>
              <a:t> </a:t>
            </a:r>
            <a:r>
              <a:rPr lang="sr-Cyrl-CS" b="1" i="1" dirty="0">
                <a:latin typeface="Comic Sans MS" pitchFamily="66" charset="0"/>
              </a:rPr>
              <a:t>менингитис</a:t>
            </a:r>
            <a:r>
              <a:rPr lang="sl-SI" dirty="0">
                <a:latin typeface="Comic Sans MS" pitchFamily="66" charset="0"/>
              </a:rPr>
              <a:t> (</a:t>
            </a:r>
            <a:r>
              <a:rPr lang="sr-Cyrl-CS" dirty="0">
                <a:latin typeface="Comic Sans MS" pitchFamily="66" charset="0"/>
              </a:rPr>
              <a:t>Меррит</a:t>
            </a:r>
            <a:r>
              <a:rPr lang="sl-SI" dirty="0">
                <a:latin typeface="Comic Sans MS" pitchFamily="66" charset="0"/>
              </a:rPr>
              <a:t> 1935)</a:t>
            </a:r>
          </a:p>
          <a:p>
            <a:pPr marL="571500" indent="-571500">
              <a:buNone/>
              <a:defRPr/>
            </a:pPr>
            <a:r>
              <a:rPr lang="sl-SI" dirty="0"/>
              <a:t> </a:t>
            </a:r>
            <a:r>
              <a:rPr lang="sr-Cyrl-RS" dirty="0" smtClean="0"/>
              <a:t>        </a:t>
            </a:r>
            <a:r>
              <a:rPr lang="sl-SI" dirty="0" smtClean="0"/>
              <a:t>- </a:t>
            </a:r>
            <a:r>
              <a:rPr lang="sr-Cyrl-CS" dirty="0"/>
              <a:t>главобоља</a:t>
            </a:r>
            <a:r>
              <a:rPr lang="sl-SI" dirty="0"/>
              <a:t>, </a:t>
            </a:r>
            <a:r>
              <a:rPr lang="sr-Cyrl-CS" dirty="0"/>
              <a:t>мука</a:t>
            </a:r>
            <a:r>
              <a:rPr lang="sl-SI" dirty="0"/>
              <a:t>, </a:t>
            </a:r>
            <a:r>
              <a:rPr lang="sr-Cyrl-CS" dirty="0"/>
              <a:t>повраћање</a:t>
            </a:r>
            <a:r>
              <a:rPr lang="sl-SI" dirty="0"/>
              <a:t>, </a:t>
            </a:r>
            <a:r>
              <a:rPr lang="sr-Cyrl-CS" dirty="0"/>
              <a:t>укочен</a:t>
            </a:r>
            <a:r>
              <a:rPr lang="sl-SI" dirty="0"/>
              <a:t> </a:t>
            </a:r>
            <a:r>
              <a:rPr lang="sr-Cyrl-CS" dirty="0"/>
              <a:t>врат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r-Cyrl-RS" dirty="0" smtClean="0"/>
              <a:t>        </a:t>
            </a:r>
            <a:r>
              <a:rPr lang="sl-SI" dirty="0" smtClean="0"/>
              <a:t> </a:t>
            </a:r>
            <a:r>
              <a:rPr lang="sl-SI" dirty="0"/>
              <a:t>- </a:t>
            </a:r>
            <a:r>
              <a:rPr lang="sr-Cyrl-CS" dirty="0"/>
              <a:t>едем</a:t>
            </a:r>
            <a:r>
              <a:rPr lang="sl-SI" dirty="0"/>
              <a:t> </a:t>
            </a:r>
            <a:r>
              <a:rPr lang="sr-Cyrl-CS" dirty="0"/>
              <a:t>папиле</a:t>
            </a:r>
            <a:r>
              <a:rPr lang="sl-SI" dirty="0"/>
              <a:t>, </a:t>
            </a:r>
            <a:r>
              <a:rPr lang="sr-Latn-RS" dirty="0" smtClean="0"/>
              <a:t>II</a:t>
            </a:r>
            <a:r>
              <a:rPr lang="sl-SI" dirty="0" smtClean="0"/>
              <a:t>, </a:t>
            </a:r>
            <a:r>
              <a:rPr lang="sr-Latn-RS" dirty="0" smtClean="0"/>
              <a:t>VI</a:t>
            </a:r>
            <a:r>
              <a:rPr lang="sl-SI" dirty="0" smtClean="0"/>
              <a:t>, </a:t>
            </a:r>
            <a:r>
              <a:rPr lang="sr-Latn-RS" dirty="0" smtClean="0"/>
              <a:t>VII</a:t>
            </a:r>
            <a:r>
              <a:rPr lang="sl-SI" dirty="0" smtClean="0"/>
              <a:t>, </a:t>
            </a:r>
            <a:r>
              <a:rPr lang="sr-Latn-RS" dirty="0" smtClean="0"/>
              <a:t>VIII </a:t>
            </a:r>
            <a:r>
              <a:rPr lang="sr-Cyrl-CS" dirty="0" smtClean="0"/>
              <a:t>кранијални</a:t>
            </a:r>
            <a:r>
              <a:rPr lang="sl-SI" dirty="0" smtClean="0"/>
              <a:t> </a:t>
            </a:r>
            <a:r>
              <a:rPr lang="sr-Cyrl-CS" dirty="0"/>
              <a:t>нерв</a:t>
            </a:r>
            <a:endParaRPr lang="sl-SI" dirty="0"/>
          </a:p>
          <a:p>
            <a:pPr marL="571500" indent="-571500">
              <a:buNone/>
              <a:defRPr/>
            </a:pPr>
            <a:r>
              <a:rPr lang="sl-SI" dirty="0"/>
              <a:t> </a:t>
            </a:r>
            <a:r>
              <a:rPr lang="sr-Cyrl-RS" dirty="0" smtClean="0"/>
              <a:t>        </a:t>
            </a:r>
            <a:r>
              <a:rPr lang="sl-SI" dirty="0" smtClean="0"/>
              <a:t>- </a:t>
            </a:r>
            <a:r>
              <a:rPr lang="sr-Cyrl-CS" dirty="0"/>
              <a:t>ликвор</a:t>
            </a:r>
            <a:r>
              <a:rPr lang="sl-SI" dirty="0"/>
              <a:t> </a:t>
            </a:r>
            <a:r>
              <a:rPr lang="sr-Cyrl-CS" dirty="0"/>
              <a:t>под</a:t>
            </a:r>
            <a:r>
              <a:rPr lang="sl-SI" dirty="0"/>
              <a:t> </a:t>
            </a:r>
            <a:r>
              <a:rPr lang="sr-Cyrl-CS" dirty="0"/>
              <a:t>повишеним</a:t>
            </a:r>
            <a:r>
              <a:rPr lang="sl-SI" dirty="0"/>
              <a:t> </a:t>
            </a:r>
            <a:r>
              <a:rPr lang="sr-Cyrl-CS" dirty="0"/>
              <a:t>притиском</a:t>
            </a:r>
            <a:r>
              <a:rPr lang="sl-SI" dirty="0"/>
              <a:t>, </a:t>
            </a:r>
            <a:r>
              <a:rPr lang="sr-Cyrl-CS" dirty="0"/>
              <a:t>лимфоцитна</a:t>
            </a:r>
            <a:r>
              <a:rPr lang="sl-SI" dirty="0"/>
              <a:t> </a:t>
            </a:r>
            <a:r>
              <a:rPr lang="sr-Cyrl-CS" dirty="0" smtClean="0"/>
              <a:t>плеоцитоза</a:t>
            </a:r>
            <a:r>
              <a:rPr lang="sl-SI" dirty="0" smtClean="0"/>
              <a:t>,</a:t>
            </a:r>
            <a:r>
              <a:rPr lang="sr-Cyrl-RS" dirty="0" smtClean="0"/>
              <a:t> </a:t>
            </a:r>
          </a:p>
          <a:p>
            <a:pPr marL="571500" indent="-571500">
              <a:buNone/>
              <a:defRPr/>
            </a:pPr>
            <a:r>
              <a:rPr lang="sr-Cyrl-RS" dirty="0"/>
              <a:t> </a:t>
            </a:r>
            <a:r>
              <a:rPr lang="sr-Cyrl-RS" dirty="0" smtClean="0"/>
              <a:t>          </a:t>
            </a:r>
            <a:r>
              <a:rPr lang="sr-Cyrl-CS" dirty="0" smtClean="0"/>
              <a:t>хиперпротеинорахија</a:t>
            </a:r>
            <a:r>
              <a:rPr lang="sl-SI" dirty="0"/>
              <a:t>, </a:t>
            </a:r>
            <a:r>
              <a:rPr lang="sr-Cyrl-CS" dirty="0"/>
              <a:t>блага</a:t>
            </a:r>
            <a:r>
              <a:rPr lang="sl-SI" dirty="0"/>
              <a:t> </a:t>
            </a:r>
            <a:r>
              <a:rPr lang="sr-Cyrl-CS" dirty="0" smtClean="0"/>
              <a:t>хипогликорахија</a:t>
            </a:r>
            <a:r>
              <a:rPr lang="sl-SI" dirty="0"/>
              <a:t>, </a:t>
            </a:r>
            <a:r>
              <a:rPr lang="sr-Cyrl-CS" dirty="0"/>
              <a:t>ВДРЛ</a:t>
            </a:r>
            <a:r>
              <a:rPr lang="sl-SI" dirty="0"/>
              <a:t>+ 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659" y="1901057"/>
            <a:ext cx="10515600" cy="5387254"/>
          </a:xfrm>
        </p:spPr>
        <p:txBody>
          <a:bodyPr/>
          <a:lstStyle/>
          <a:p>
            <a:pPr>
              <a:buNone/>
              <a:defRPr/>
            </a:pPr>
            <a:r>
              <a:rPr lang="sl-SI" dirty="0">
                <a:latin typeface="Comic Sans MS" pitchFamily="66" charset="0"/>
              </a:rPr>
              <a:t>3</a:t>
            </a:r>
            <a:r>
              <a:rPr lang="sl-SI" i="1" dirty="0">
                <a:latin typeface="Comic Sans MS" pitchFamily="66" charset="0"/>
              </a:rPr>
              <a:t>. </a:t>
            </a:r>
            <a:r>
              <a:rPr lang="sr-Cyrl-CS" b="1" i="1" dirty="0">
                <a:latin typeface="Comic Sans MS" pitchFamily="66" charset="0"/>
              </a:rPr>
              <a:t>Менинговаскулитис</a:t>
            </a:r>
            <a:endParaRPr lang="sl-SI" b="1" i="1" dirty="0">
              <a:latin typeface="Comic Sans MS" pitchFamily="66" charset="0"/>
            </a:endParaRPr>
          </a:p>
          <a:p>
            <a:pPr>
              <a:buNone/>
              <a:defRPr/>
            </a:pPr>
            <a:endParaRPr lang="sl-SI" b="1" i="1" dirty="0"/>
          </a:p>
          <a:p>
            <a:pPr>
              <a:buFontTx/>
              <a:buChar char="-"/>
              <a:defRPr/>
            </a:pPr>
            <a:r>
              <a:rPr lang="sr-Cyrl-CS" dirty="0"/>
              <a:t>н</a:t>
            </a:r>
            <a:r>
              <a:rPr lang="sr-Cyrl-CS" dirty="0" smtClean="0"/>
              <a:t>еуролошки</a:t>
            </a:r>
            <a:r>
              <a:rPr lang="sl-SI" dirty="0" smtClean="0"/>
              <a:t> </a:t>
            </a:r>
            <a:r>
              <a:rPr lang="sr-Cyrl-CS" dirty="0"/>
              <a:t>знаци</a:t>
            </a:r>
            <a:r>
              <a:rPr lang="sl-SI" dirty="0"/>
              <a:t> </a:t>
            </a:r>
            <a:r>
              <a:rPr lang="sr-Cyrl-CS" dirty="0"/>
              <a:t>са</a:t>
            </a:r>
            <a:r>
              <a:rPr lang="sl-SI" dirty="0"/>
              <a:t> </a:t>
            </a:r>
            <a:r>
              <a:rPr lang="sr-Cyrl-CS" dirty="0"/>
              <a:t>менингеалном</a:t>
            </a:r>
            <a:r>
              <a:rPr lang="sl-SI" dirty="0"/>
              <a:t> </a:t>
            </a:r>
            <a:r>
              <a:rPr lang="sr-Cyrl-CS" dirty="0" smtClean="0"/>
              <a:t>инфламацијом 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трансверзални</a:t>
            </a:r>
            <a:r>
              <a:rPr lang="sl-SI" dirty="0"/>
              <a:t> </a:t>
            </a:r>
            <a:r>
              <a:rPr lang="sr-Cyrl-CS" dirty="0"/>
              <a:t>мијелитис</a:t>
            </a:r>
            <a:r>
              <a:rPr lang="sl-SI" dirty="0"/>
              <a:t> </a:t>
            </a:r>
            <a:r>
              <a:rPr lang="sr-Cyrl-CS" dirty="0"/>
              <a:t>са</a:t>
            </a:r>
            <a:r>
              <a:rPr lang="sl-SI" dirty="0"/>
              <a:t> </a:t>
            </a:r>
            <a:r>
              <a:rPr lang="sr-Cyrl-CS" dirty="0"/>
              <a:t>параплегијом</a:t>
            </a:r>
            <a:r>
              <a:rPr lang="sl-SI" dirty="0"/>
              <a:t>, </a:t>
            </a:r>
            <a:r>
              <a:rPr lang="sr-Cyrl-CS" dirty="0"/>
              <a:t>испадом</a:t>
            </a:r>
            <a:r>
              <a:rPr lang="sl-SI" dirty="0"/>
              <a:t> </a:t>
            </a:r>
            <a:r>
              <a:rPr lang="sr-Cyrl-CS" dirty="0"/>
              <a:t>сензибилитета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губитак</a:t>
            </a:r>
            <a:r>
              <a:rPr lang="sl-SI" dirty="0"/>
              <a:t> </a:t>
            </a:r>
            <a:r>
              <a:rPr lang="sr-Cyrl-CS" dirty="0"/>
              <a:t>контроле</a:t>
            </a:r>
            <a:r>
              <a:rPr lang="sl-SI" dirty="0"/>
              <a:t> </a:t>
            </a:r>
            <a:r>
              <a:rPr lang="sr-Cyrl-CS" dirty="0"/>
              <a:t>сфинктера</a:t>
            </a:r>
            <a:r>
              <a:rPr lang="sl-SI" dirty="0"/>
              <a:t>, </a:t>
            </a:r>
            <a:r>
              <a:rPr lang="sr-Cyrl-CS" dirty="0"/>
              <a:t>промене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ликвору</a:t>
            </a:r>
            <a:endParaRPr lang="sl-SI" dirty="0"/>
          </a:p>
          <a:p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472344"/>
              </p:ext>
            </p:extLst>
          </p:nvPr>
        </p:nvGraphicFramePr>
        <p:xfrm>
          <a:off x="5373859" y="4829935"/>
          <a:ext cx="6705600" cy="2028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WordPad Document" r:id="rId3" imgW="6201805" imgH="3149329" progId="WordPad.Document.1">
                  <p:embed/>
                </p:oleObj>
              </mc:Choice>
              <mc:Fallback>
                <p:oleObj name="WordPad Document" r:id="rId3" imgW="6201805" imgH="3149329" progId="WordPad.Document.1">
                  <p:embed/>
                  <p:pic>
                    <p:nvPicPr>
                      <p:cNvPr id="430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859" y="4829935"/>
                        <a:ext cx="6705600" cy="20280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92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74" y="237426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sr-Cyrl-RS" dirty="0" smtClean="0"/>
              <a:t>                   </a:t>
            </a:r>
            <a:r>
              <a:rPr lang="sr-Cyrl-RS" sz="3600" b="1" dirty="0" smtClean="0">
                <a:latin typeface="Comic Sans MS" panose="030F0702030302020204" pitchFamily="66" charset="0"/>
              </a:rPr>
              <a:t>БАКТЕРИЈСКЕ БОЛЕСТИ ЦНС</a:t>
            </a:r>
          </a:p>
          <a:p>
            <a:pPr marL="0" indent="0">
              <a:buNone/>
            </a:pPr>
            <a:endParaRPr lang="sr-Cyrl-RS" sz="3600" dirty="0"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kumimoji="0" lang="sr-Cyrl-RS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АКУТНИ БАКТЕРИЈСКИ</a:t>
            </a:r>
            <a:r>
              <a:rPr kumimoji="0" lang="en-US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kumimoji="0" lang="sr-Cyrl-RS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МЕНИНГИТИС</a:t>
            </a:r>
            <a:r>
              <a:rPr kumimoji="0" lang="en-US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endParaRPr lang="sr-Cyrl-RS" sz="36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8291" y="1563646"/>
            <a:ext cx="10515600" cy="5401108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sl-SI" b="1" i="1" dirty="0"/>
              <a:t>4. </a:t>
            </a:r>
            <a:r>
              <a:rPr lang="sr-Cyrl-CS" b="1" i="1" dirty="0"/>
              <a:t>Паренхиматозни</a:t>
            </a:r>
            <a:r>
              <a:rPr lang="sl-SI" b="1" i="1" dirty="0"/>
              <a:t> </a:t>
            </a:r>
            <a:r>
              <a:rPr lang="sr-Cyrl-CS" b="1" i="1" dirty="0"/>
              <a:t>неуросифилис</a:t>
            </a:r>
            <a:endParaRPr lang="sl-SI" b="1" i="1" dirty="0"/>
          </a:p>
          <a:p>
            <a:pPr>
              <a:buNone/>
              <a:defRPr/>
            </a:pPr>
            <a:r>
              <a:rPr lang="sl-SI" i="1" dirty="0"/>
              <a:t> </a:t>
            </a:r>
          </a:p>
          <a:p>
            <a:pPr>
              <a:buNone/>
              <a:defRPr/>
            </a:pPr>
            <a:r>
              <a:rPr lang="sr-Cyrl-CS" b="1" dirty="0" smtClean="0"/>
              <a:t>Деменција</a:t>
            </a:r>
            <a:r>
              <a:rPr lang="sl-SI" b="1" dirty="0" smtClean="0"/>
              <a:t> </a:t>
            </a:r>
            <a:r>
              <a:rPr lang="sr-Cyrl-CS" b="1" dirty="0"/>
              <a:t>паралитика</a:t>
            </a:r>
            <a:r>
              <a:rPr lang="sl-SI" dirty="0"/>
              <a:t> </a:t>
            </a:r>
          </a:p>
          <a:p>
            <a:pPr>
              <a:buNone/>
              <a:defRPr/>
            </a:pPr>
            <a:r>
              <a:rPr lang="sl-SI" dirty="0"/>
              <a:t>  - </a:t>
            </a:r>
            <a:r>
              <a:rPr lang="sr-Cyrl-CS" dirty="0"/>
              <a:t>спора</a:t>
            </a:r>
            <a:r>
              <a:rPr lang="sl-SI" dirty="0"/>
              <a:t> </a:t>
            </a:r>
            <a:r>
              <a:rPr lang="sr-Cyrl-CS" dirty="0"/>
              <a:t>интелектуална</a:t>
            </a:r>
            <a:r>
              <a:rPr lang="sl-SI" dirty="0"/>
              <a:t> </a:t>
            </a:r>
            <a:r>
              <a:rPr lang="sr-Cyrl-CS" dirty="0"/>
              <a:t>детериорација</a:t>
            </a:r>
            <a:r>
              <a:rPr lang="sl-SI" dirty="0"/>
              <a:t>, </a:t>
            </a:r>
            <a:r>
              <a:rPr lang="sr-Cyrl-CS" dirty="0"/>
              <a:t>поремећај</a:t>
            </a:r>
            <a:r>
              <a:rPr lang="sl-SI" dirty="0"/>
              <a:t> </a:t>
            </a:r>
            <a:r>
              <a:rPr lang="sr-Cyrl-CS" dirty="0"/>
              <a:t>говора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- </a:t>
            </a:r>
            <a:r>
              <a:rPr lang="sr-Cyrl-CS" dirty="0"/>
              <a:t>тремор</a:t>
            </a:r>
            <a:r>
              <a:rPr lang="sl-SI" dirty="0"/>
              <a:t> </a:t>
            </a:r>
            <a:r>
              <a:rPr lang="sr-Cyrl-CS" dirty="0"/>
              <a:t>језика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руку</a:t>
            </a:r>
            <a:r>
              <a:rPr lang="sl-SI" dirty="0"/>
              <a:t>, </a:t>
            </a:r>
            <a:r>
              <a:rPr lang="sr-Cyrl-CS" dirty="0"/>
              <a:t>ненормалности</a:t>
            </a:r>
            <a:r>
              <a:rPr lang="sl-SI" dirty="0"/>
              <a:t> </a:t>
            </a:r>
            <a:r>
              <a:rPr lang="sr-Cyrl-CS" dirty="0" smtClean="0"/>
              <a:t>зеница</a:t>
            </a:r>
            <a:r>
              <a:rPr lang="sr-Cyrl-RS" dirty="0"/>
              <a:t> </a:t>
            </a:r>
            <a:r>
              <a:rPr lang="sr-Cyrl-RS" dirty="0" smtClean="0"/>
              <a:t>(</a:t>
            </a:r>
            <a:r>
              <a:rPr lang="sr-Latn-RS" dirty="0" smtClean="0"/>
              <a:t>Argyll-Robertsonova)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- </a:t>
            </a:r>
            <a:r>
              <a:rPr lang="sr-Cyrl-CS" dirty="0"/>
              <a:t>губитак</a:t>
            </a:r>
            <a:r>
              <a:rPr lang="sl-SI" dirty="0"/>
              <a:t> </a:t>
            </a:r>
            <a:r>
              <a:rPr lang="sr-Cyrl-CS" dirty="0"/>
              <a:t>контроле</a:t>
            </a:r>
            <a:r>
              <a:rPr lang="sl-SI" dirty="0"/>
              <a:t> </a:t>
            </a:r>
            <a:r>
              <a:rPr lang="sr-Cyrl-CS" dirty="0"/>
              <a:t>бешике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</a:t>
            </a:r>
          </a:p>
          <a:p>
            <a:pPr>
              <a:buNone/>
              <a:defRPr/>
            </a:pPr>
            <a:r>
              <a:rPr lang="sr-Cyrl-CS" b="1" dirty="0"/>
              <a:t>Табес</a:t>
            </a:r>
            <a:r>
              <a:rPr lang="sl-SI" b="1" dirty="0"/>
              <a:t> </a:t>
            </a:r>
            <a:r>
              <a:rPr lang="sr-Cyrl-RS" b="1" dirty="0"/>
              <a:t>д</a:t>
            </a:r>
            <a:r>
              <a:rPr lang="sr-Cyrl-CS" b="1" dirty="0" smtClean="0"/>
              <a:t>орзалис</a:t>
            </a:r>
            <a:r>
              <a:rPr lang="sl-SI" dirty="0" smtClean="0"/>
              <a:t> 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радикуларне</a:t>
            </a:r>
            <a:r>
              <a:rPr lang="sl-SI" dirty="0"/>
              <a:t> </a:t>
            </a:r>
            <a:r>
              <a:rPr lang="sr-Cyrl-CS" dirty="0"/>
              <a:t>парестезије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дизестезије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губитак</a:t>
            </a:r>
            <a:r>
              <a:rPr lang="sl-SI" dirty="0"/>
              <a:t> </a:t>
            </a:r>
            <a:r>
              <a:rPr lang="sr-Cyrl-CS" dirty="0"/>
              <a:t>дубоког</a:t>
            </a:r>
            <a:r>
              <a:rPr lang="sl-SI" dirty="0"/>
              <a:t> </a:t>
            </a:r>
            <a:r>
              <a:rPr lang="sr-Cyrl-CS" dirty="0"/>
              <a:t>и</a:t>
            </a:r>
            <a:r>
              <a:rPr lang="sl-SI" dirty="0"/>
              <a:t> </a:t>
            </a:r>
            <a:r>
              <a:rPr lang="sr-Cyrl-CS" dirty="0"/>
              <a:t>вибрационог</a:t>
            </a:r>
            <a:r>
              <a:rPr lang="sl-SI" dirty="0"/>
              <a:t> </a:t>
            </a:r>
            <a:r>
              <a:rPr lang="sr-Cyrl-CS" dirty="0"/>
              <a:t>сензибилитета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промене</a:t>
            </a:r>
            <a:r>
              <a:rPr lang="sl-SI" dirty="0"/>
              <a:t> </a:t>
            </a:r>
            <a:r>
              <a:rPr lang="sr-Cyrl-CS" dirty="0"/>
              <a:t>зеница</a:t>
            </a:r>
            <a:endParaRPr lang="sl-SI" dirty="0"/>
          </a:p>
          <a:p>
            <a:pPr>
              <a:buFontTx/>
              <a:buChar char="-"/>
              <a:defRPr/>
            </a:pPr>
            <a:r>
              <a:rPr lang="sr-Cyrl-CS" dirty="0"/>
              <a:t>атаксичан</a:t>
            </a:r>
            <a:r>
              <a:rPr lang="sl-SI" dirty="0"/>
              <a:t> </a:t>
            </a:r>
            <a:r>
              <a:rPr lang="sr-Cyrl-CS" dirty="0" smtClean="0"/>
              <a:t>ход</a:t>
            </a:r>
            <a:r>
              <a:rPr lang="sr-Cyrl-RS" dirty="0"/>
              <a:t> </a:t>
            </a:r>
            <a:r>
              <a:rPr lang="sl-SI" dirty="0" smtClean="0"/>
              <a:t>(</a:t>
            </a:r>
            <a:r>
              <a:rPr lang="sr-Cyrl-RS" dirty="0" smtClean="0"/>
              <a:t>„</a:t>
            </a:r>
            <a:r>
              <a:rPr lang="sr-Cyrl-CS" dirty="0" smtClean="0"/>
              <a:t>талонирајући ход“</a:t>
            </a:r>
            <a:r>
              <a:rPr lang="sl-SI" dirty="0" smtClean="0"/>
              <a:t>)  </a:t>
            </a:r>
            <a:endParaRPr lang="en-US" dirty="0"/>
          </a:p>
          <a:p>
            <a:endParaRPr lang="en-US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0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34" y="285728"/>
            <a:ext cx="8458200" cy="1143000"/>
          </a:xfrm>
        </p:spPr>
        <p:txBody>
          <a:bodyPr/>
          <a:lstStyle/>
          <a:p>
            <a:pPr marL="54864" indent="0" algn="ctr" eaLnBrk="1" fontAlgn="auto" hangingPunct="1">
              <a:lnSpc>
                <a:spcPts val="3000"/>
              </a:lnSpc>
              <a:spcAft>
                <a:spcPts val="0"/>
              </a:spcAft>
              <a:defRPr/>
            </a:pPr>
            <a:r>
              <a:rPr lang="sr-Cyrl-CS" sz="3600">
                <a:solidFill>
                  <a:schemeClr val="tx1"/>
                </a:solidFill>
                <a:latin typeface="Arial" charset="0"/>
              </a:rPr>
              <a:t>Атрофија мозга и калцификације лептоменинга (прогресивна парализа)</a:t>
            </a:r>
            <a:endParaRPr lang="en-GB" sz="3600" dirty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3124200" y="1905000"/>
          <a:ext cx="6553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WordPad Document" r:id="rId3" imgW="6037893" imgH="3066093" progId="WordPad.Document.1">
                  <p:embed/>
                </p:oleObj>
              </mc:Choice>
              <mc:Fallback>
                <p:oleObj name="WordPad Document" r:id="rId3" imgW="6037893" imgH="3066093" progId="WordPad.Document.1">
                  <p:embed/>
                  <p:pic>
                    <p:nvPicPr>
                      <p:cNvPr id="5017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12"/>
                      <a:stretch>
                        <a:fillRect/>
                      </a:stretch>
                    </p:blipFill>
                    <p:spPr bwMode="auto">
                      <a:xfrm>
                        <a:off x="3124200" y="1905000"/>
                        <a:ext cx="65532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8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83212" y="214290"/>
            <a:ext cx="9941946" cy="1143000"/>
          </a:xfrm>
        </p:spPr>
        <p:txBody>
          <a:bodyPr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sr-Cyrl-RS" sz="3200" b="1" dirty="0" smtClean="0">
                <a:solidFill>
                  <a:schemeClr val="tx1"/>
                </a:solidFill>
                <a:latin typeface="Arial" charset="0"/>
              </a:rPr>
              <a:t>Табес дорзалис</a:t>
            </a:r>
            <a:r>
              <a:rPr lang="en-US" sz="3200" b="1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sr-Cyrl-CS" sz="3200" b="1" dirty="0">
                <a:solidFill>
                  <a:schemeClr val="tx1"/>
                </a:solidFill>
                <a:latin typeface="Arial" charset="0"/>
              </a:rPr>
              <a:t>атрофија задњих фуникула</a:t>
            </a:r>
            <a:endParaRPr lang="en-GB" sz="3200" b="1" dirty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3200400" y="1871664"/>
          <a:ext cx="6248400" cy="449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WordPad Document" r:id="rId3" imgW="5565278" imgH="2826095" progId="WordPad.Document.1">
                  <p:embed/>
                </p:oleObj>
              </mc:Choice>
              <mc:Fallback>
                <p:oleObj name="WordPad Document" r:id="rId3" imgW="5565278" imgH="2826095" progId="WordPad.Document.1">
                  <p:embed/>
                  <p:pic>
                    <p:nvPicPr>
                      <p:cNvPr id="573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389"/>
                      <a:stretch>
                        <a:fillRect/>
                      </a:stretch>
                    </p:blipFill>
                    <p:spPr bwMode="auto">
                      <a:xfrm>
                        <a:off x="3200400" y="1871664"/>
                        <a:ext cx="6248400" cy="449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353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sr-Cyrl-CS">
                <a:solidFill>
                  <a:schemeClr val="tx1"/>
                </a:solidFill>
                <a:latin typeface="Arial" charset="0"/>
              </a:rPr>
              <a:t>Шаркоови зглобови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2895600" y="1981200"/>
          <a:ext cx="716280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" name="WordPad Document" r:id="rId3" imgW="5887392" imgH="2989667" progId="WordPad.Document.1">
                  <p:embed/>
                </p:oleObj>
              </mc:Choice>
              <mc:Fallback>
                <p:oleObj name="WordPad Document" r:id="rId3" imgW="5887392" imgH="2989667" progId="WordPad.Document.1">
                  <p:embed/>
                  <p:pic>
                    <p:nvPicPr>
                      <p:cNvPr id="634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865"/>
                      <a:stretch>
                        <a:fillRect/>
                      </a:stretch>
                    </p:blipFill>
                    <p:spPr bwMode="auto">
                      <a:xfrm>
                        <a:off x="2895600" y="1981200"/>
                        <a:ext cx="7162800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591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1385"/>
            <a:ext cx="10795782" cy="4351338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sl-SI" sz="2700" b="1" dirty="0"/>
              <a:t>5. </a:t>
            </a:r>
            <a:r>
              <a:rPr lang="sr-Cyrl-CS" sz="2700" b="1" dirty="0"/>
              <a:t>Гуме</a:t>
            </a:r>
            <a:r>
              <a:rPr lang="sl-SI" sz="2700" b="1" dirty="0"/>
              <a:t> </a:t>
            </a:r>
            <a:r>
              <a:rPr lang="sr-Cyrl-CS" sz="2700" b="1" dirty="0" smtClean="0"/>
              <a:t>ЦНС </a:t>
            </a:r>
            <a:r>
              <a:rPr lang="sr-Cyrl-CS" sz="2700" dirty="0" smtClean="0"/>
              <a:t>( посебан облик фокалног цереброменингеалног сифилиса)</a:t>
            </a:r>
            <a:r>
              <a:rPr lang="sl-SI" sz="2700" dirty="0" smtClean="0"/>
              <a:t> </a:t>
            </a:r>
            <a:endParaRPr lang="sl-SI" sz="2700" dirty="0"/>
          </a:p>
          <a:p>
            <a:pPr>
              <a:buNone/>
              <a:defRPr/>
            </a:pPr>
            <a:r>
              <a:rPr lang="sl-SI" sz="2700" dirty="0"/>
              <a:t>   - </a:t>
            </a:r>
            <a:r>
              <a:rPr lang="sr-Cyrl-CS" sz="2700" dirty="0"/>
              <a:t>у</a:t>
            </a:r>
            <a:r>
              <a:rPr lang="sl-SI" sz="2700" dirty="0"/>
              <a:t> </a:t>
            </a:r>
            <a:r>
              <a:rPr lang="sr-Cyrl-CS" sz="2700" dirty="0"/>
              <a:t>базалним</a:t>
            </a:r>
            <a:r>
              <a:rPr lang="sl-SI" sz="2700" dirty="0"/>
              <a:t> </a:t>
            </a:r>
            <a:r>
              <a:rPr lang="sr-Cyrl-CS" sz="2700" dirty="0"/>
              <a:t>цистернама</a:t>
            </a:r>
            <a:endParaRPr lang="sl-SI" sz="2700" dirty="0"/>
          </a:p>
          <a:p>
            <a:pPr>
              <a:buNone/>
              <a:defRPr/>
            </a:pPr>
            <a:r>
              <a:rPr lang="sl-SI" sz="2700" dirty="0"/>
              <a:t>   - </a:t>
            </a:r>
            <a:r>
              <a:rPr lang="sr-Cyrl-CS" sz="2700" dirty="0"/>
              <a:t>у</a:t>
            </a:r>
            <a:r>
              <a:rPr lang="sl-SI" sz="2700" dirty="0"/>
              <a:t> </a:t>
            </a:r>
            <a:r>
              <a:rPr lang="sr-Cyrl-CS" sz="2700" dirty="0"/>
              <a:t>лептоменингеама</a:t>
            </a:r>
            <a:endParaRPr lang="sl-SI" sz="2700" dirty="0"/>
          </a:p>
          <a:p>
            <a:pPr>
              <a:buNone/>
              <a:defRPr/>
            </a:pPr>
            <a:r>
              <a:rPr lang="sl-SI" sz="2700" dirty="0"/>
              <a:t>   - </a:t>
            </a:r>
            <a:r>
              <a:rPr lang="sr-Cyrl-CS" sz="2700" dirty="0"/>
              <a:t>унутар</a:t>
            </a:r>
            <a:r>
              <a:rPr lang="sl-SI" sz="2700" dirty="0"/>
              <a:t> </a:t>
            </a:r>
            <a:r>
              <a:rPr lang="sr-Cyrl-CS" sz="2700" dirty="0"/>
              <a:t>паренхима</a:t>
            </a:r>
            <a:r>
              <a:rPr lang="sl-SI" sz="2700" dirty="0"/>
              <a:t> - </a:t>
            </a:r>
            <a:r>
              <a:rPr lang="sr-Cyrl-CS" sz="2700" dirty="0"/>
              <a:t>фокални</a:t>
            </a:r>
            <a:r>
              <a:rPr lang="sl-SI" sz="2700" dirty="0"/>
              <a:t> </a:t>
            </a:r>
            <a:r>
              <a:rPr lang="sr-Cyrl-CS" sz="2700" dirty="0"/>
              <a:t>знаци</a:t>
            </a:r>
            <a:r>
              <a:rPr lang="sl-SI" sz="2700" dirty="0"/>
              <a:t> </a:t>
            </a:r>
          </a:p>
          <a:p>
            <a:pPr>
              <a:buNone/>
              <a:defRPr/>
            </a:pPr>
            <a:endParaRPr lang="sl-SI" sz="2700" dirty="0"/>
          </a:p>
          <a:p>
            <a:pPr>
              <a:buNone/>
              <a:defRPr/>
            </a:pPr>
            <a:r>
              <a:rPr lang="sl-SI" sz="2700" b="1" dirty="0"/>
              <a:t>6. </a:t>
            </a:r>
            <a:r>
              <a:rPr lang="sr-Cyrl-CS" sz="2700" b="1" dirty="0"/>
              <a:t>Конгенитални</a:t>
            </a:r>
            <a:r>
              <a:rPr lang="sl-SI" sz="2700" b="1" dirty="0"/>
              <a:t> </a:t>
            </a:r>
            <a:r>
              <a:rPr lang="sr-Cyrl-CS" sz="2700" b="1" dirty="0"/>
              <a:t>неуросифилис</a:t>
            </a:r>
            <a:r>
              <a:rPr lang="sl-SI" sz="2700" dirty="0"/>
              <a:t> </a:t>
            </a:r>
            <a:endParaRPr lang="sr-Cyrl-RS" sz="2700" dirty="0" smtClean="0"/>
          </a:p>
          <a:p>
            <a:pPr>
              <a:buNone/>
              <a:defRPr/>
            </a:pPr>
            <a:r>
              <a:rPr lang="sr-Cyrl-RS" sz="2700" dirty="0"/>
              <a:t> </a:t>
            </a:r>
            <a:r>
              <a:rPr lang="sr-Cyrl-RS" sz="2700" dirty="0" smtClean="0"/>
              <a:t>   - преношење инфекције са мајке на плод обично између 4. и 7.  </a:t>
            </a:r>
          </a:p>
          <a:p>
            <a:pPr>
              <a:buNone/>
              <a:defRPr/>
            </a:pPr>
            <a:r>
              <a:rPr lang="sr-Cyrl-RS" sz="2700" dirty="0"/>
              <a:t> </a:t>
            </a:r>
            <a:r>
              <a:rPr lang="sr-Cyrl-RS" sz="2700" dirty="0" smtClean="0"/>
              <a:t>     месеца трудноће</a:t>
            </a:r>
          </a:p>
          <a:p>
            <a:pPr>
              <a:buNone/>
              <a:defRPr/>
            </a:pPr>
            <a:r>
              <a:rPr lang="sr-Cyrl-RS" sz="2700" dirty="0"/>
              <a:t> </a:t>
            </a:r>
            <a:r>
              <a:rPr lang="sr-Cyrl-RS" sz="2700" dirty="0" smtClean="0"/>
              <a:t>    - хидроцефалус, </a:t>
            </a:r>
            <a:r>
              <a:rPr lang="sr-Latn-RS" sz="2700" dirty="0" smtClean="0"/>
              <a:t>Hutchinsonova</a:t>
            </a:r>
            <a:r>
              <a:rPr lang="sr-Cyrl-RS" sz="2700" dirty="0" smtClean="0"/>
              <a:t> тријада: губитак слуха, деформисани зуби, </a:t>
            </a:r>
          </a:p>
          <a:p>
            <a:pPr>
              <a:buNone/>
              <a:defRPr/>
            </a:pPr>
            <a:r>
              <a:rPr lang="sr-Cyrl-RS" sz="2700" dirty="0"/>
              <a:t> </a:t>
            </a:r>
            <a:r>
              <a:rPr lang="sr-Cyrl-RS" sz="2700" dirty="0" smtClean="0"/>
              <a:t>      </a:t>
            </a:r>
            <a:r>
              <a:rPr lang="sr-Cyrl-RS" sz="2700" dirty="0" smtClean="0"/>
              <a:t>интерстицијални кератитис</a:t>
            </a:r>
            <a:endParaRPr lang="en-US" sz="2700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r-Cyrl-CS" dirty="0">
                <a:latin typeface="Comic Sans MS" pitchFamily="66" charset="0"/>
              </a:rPr>
              <a:t>Неуросифилис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20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art-m21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4"/>
          <a:stretch>
            <a:fillRect/>
          </a:stretch>
        </p:blipFill>
        <p:spPr bwMode="auto">
          <a:xfrm>
            <a:off x="872197" y="579438"/>
            <a:ext cx="10691446" cy="601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286000" y="0"/>
            <a:ext cx="838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Book-Ciril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-Ciril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-Cirilic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-Cirilica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sr-Cyrl-CS" altLang="en-US" sz="3200" b="1">
                <a:solidFill>
                  <a:prstClr val="white"/>
                </a:solidFill>
                <a:latin typeface="Arial" panose="020B0604020202020204" pitchFamily="34" charset="0"/>
              </a:rPr>
              <a:t>Временски след неуросифилиса</a:t>
            </a:r>
            <a:r>
              <a:rPr lang="en-GB" altLang="en-US" b="1" dirty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548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Comic Sans MS" panose="030F0702030302020204" pitchFamily="66" charset="0"/>
              </a:rPr>
              <a:t>Неуросифилис-дијагноза и терапија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452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Дијагноза</a:t>
            </a:r>
            <a:endParaRPr lang="sl-SI" sz="2400" b="1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 - </a:t>
            </a:r>
            <a:r>
              <a:rPr lang="sr-Cyrl-CS" sz="2400" kern="0" dirty="0">
                <a:cs typeface="Arial"/>
              </a:rPr>
              <a:t>специфични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тестови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на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антитела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против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Трепонеме</a:t>
            </a:r>
            <a:r>
              <a:rPr lang="sl-SI" sz="2400" kern="0" dirty="0">
                <a:cs typeface="Arial"/>
              </a:rPr>
              <a:t> </a:t>
            </a:r>
            <a:r>
              <a:rPr lang="sr-Cyrl-CS" sz="2400" kern="0" dirty="0">
                <a:cs typeface="Arial"/>
              </a:rPr>
              <a:t>п</a:t>
            </a:r>
            <a:r>
              <a:rPr lang="sr-Cyrl-CS" sz="2400" kern="0" dirty="0" smtClean="0">
                <a:cs typeface="Arial"/>
              </a:rPr>
              <a:t>алидум</a:t>
            </a:r>
            <a:endParaRPr lang="sr-Cyrl-CS" sz="2400" kern="0" dirty="0" smtClean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CS" sz="2400" kern="0" dirty="0">
                <a:cs typeface="Arial"/>
              </a:rPr>
              <a:t> </a:t>
            </a:r>
            <a:r>
              <a:rPr lang="sr-Cyrl-CS" sz="2400" kern="0" dirty="0" smtClean="0">
                <a:cs typeface="Arial"/>
              </a:rPr>
              <a:t>    </a:t>
            </a:r>
            <a:r>
              <a:rPr lang="sr-Latn-RS" sz="2400" kern="0" dirty="0" smtClean="0">
                <a:cs typeface="Arial"/>
              </a:rPr>
              <a:t>VDRL (Veneral Disease Research Laboratory) </a:t>
            </a:r>
            <a:r>
              <a:rPr lang="sr-Cyrl-RS" sz="2400" kern="0" dirty="0" smtClean="0">
                <a:cs typeface="Arial"/>
              </a:rPr>
              <a:t>тест: серум и </a:t>
            </a:r>
            <a:r>
              <a:rPr lang="sr-Cyrl-RS" sz="2400" kern="0" dirty="0" smtClean="0">
                <a:cs typeface="Arial"/>
              </a:rPr>
              <a:t>ликвор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 - АБС тест /Ат у ликвору и серуму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 - Плеоцитоза-показатељ активности болести</a:t>
            </a:r>
            <a:endParaRPr lang="sl-SI" sz="2400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endParaRPr lang="sl-SI" sz="2400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sz="2400" b="1" kern="0" dirty="0">
                <a:cs typeface="Arial"/>
              </a:rPr>
              <a:t>Терапија</a:t>
            </a:r>
            <a:endParaRPr lang="sl-SI" sz="2400" b="1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sz="2400" kern="0" dirty="0">
                <a:cs typeface="Arial"/>
              </a:rPr>
              <a:t> - </a:t>
            </a:r>
            <a:r>
              <a:rPr lang="sr-Cyrl-CS" sz="2400" kern="0" dirty="0">
                <a:cs typeface="Arial"/>
              </a:rPr>
              <a:t>Пенициллин</a:t>
            </a:r>
            <a:r>
              <a:rPr lang="sl-SI" sz="2400" kern="0" dirty="0">
                <a:cs typeface="Arial"/>
              </a:rPr>
              <a:t> </a:t>
            </a: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2-3 недеље</a:t>
            </a:r>
            <a:endParaRPr lang="sr-Cyrl-CS" sz="2400" kern="0" dirty="0" smtClean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CS" sz="2400" kern="0" dirty="0" smtClean="0">
                <a:cs typeface="Arial"/>
              </a:rPr>
              <a:t> -</a:t>
            </a:r>
            <a:r>
              <a:rPr lang="sr-Cyrl-RS" dirty="0" smtClean="0"/>
              <a:t> </a:t>
            </a:r>
            <a:r>
              <a:rPr lang="sr-Cyrl-RS" sz="2400" dirty="0" smtClean="0"/>
              <a:t>Цефалоспорини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- Тетрациклини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r-Cyrl-RS" sz="2400" kern="0" dirty="0">
                <a:cs typeface="Arial"/>
              </a:rPr>
              <a:t> </a:t>
            </a:r>
            <a:r>
              <a:rPr lang="sr-Cyrl-RS" sz="2400" kern="0" dirty="0" smtClean="0">
                <a:cs typeface="Arial"/>
              </a:rPr>
              <a:t>- Еритромицин</a:t>
            </a:r>
            <a:endParaRPr lang="en-US" sz="2400" kern="0" dirty="0">
              <a:cs typeface="Arial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5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699"/>
            <a:ext cx="10515600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r-Cyrl-RS" sz="4900" dirty="0" smtClean="0">
                <a:latin typeface="Comic Sans MS" pitchFamily="66" charset="0"/>
              </a:rPr>
              <a:t/>
            </a:r>
            <a:br>
              <a:rPr lang="sr-Cyrl-RS" sz="4900" dirty="0" smtClean="0">
                <a:latin typeface="Comic Sans MS" pitchFamily="66" charset="0"/>
              </a:rPr>
            </a:br>
            <a:r>
              <a:rPr lang="sl-SI" sz="4900" dirty="0" smtClean="0">
                <a:latin typeface="Comic Sans MS" pitchFamily="66" charset="0"/>
              </a:rPr>
              <a:t>Rabies</a:t>
            </a:r>
            <a:r>
              <a:rPr lang="sr-Cyrl-RS" sz="4900" dirty="0" smtClean="0">
                <a:latin typeface="Comic Sans MS" pitchFamily="66" charset="0"/>
              </a:rPr>
              <a:t> - Беснило</a:t>
            </a:r>
            <a:r>
              <a:rPr lang="sl-SI" dirty="0">
                <a:latin typeface="Comic Sans MS" pitchFamily="66" charset="0"/>
              </a:rPr>
              <a:t/>
            </a:r>
            <a:br>
              <a:rPr lang="sl-SI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/>
            </a:r>
            <a:br>
              <a:rPr lang="en-US" dirty="0">
                <a:latin typeface="Comic Sans MS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Рабиес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вирус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Пси</a:t>
            </a:r>
            <a:r>
              <a:rPr lang="sl-SI" kern="0" dirty="0">
                <a:cs typeface="Arial"/>
              </a:rPr>
              <a:t>, </a:t>
            </a:r>
            <a:r>
              <a:rPr lang="sr-Cyrl-CS" kern="0" dirty="0">
                <a:cs typeface="Arial"/>
              </a:rPr>
              <a:t>мачке</a:t>
            </a:r>
            <a:r>
              <a:rPr lang="sl-SI" kern="0" dirty="0">
                <a:cs typeface="Arial"/>
              </a:rPr>
              <a:t>, </a:t>
            </a:r>
            <a:r>
              <a:rPr lang="sr-Cyrl-CS" kern="0" dirty="0">
                <a:cs typeface="Arial"/>
              </a:rPr>
              <a:t>лисице</a:t>
            </a:r>
            <a:r>
              <a:rPr lang="sl-SI" kern="0" dirty="0">
                <a:cs typeface="Arial"/>
              </a:rPr>
              <a:t>, </a:t>
            </a:r>
            <a:r>
              <a:rPr lang="sr-Cyrl-CS" kern="0" dirty="0">
                <a:cs typeface="Arial"/>
              </a:rPr>
              <a:t>људи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Font typeface="Wingdings" panose="05000000000000000000" pitchFamily="2" charset="2"/>
              <a:buChar char="§"/>
              <a:defRPr/>
            </a:pPr>
            <a:endParaRPr lang="sl-SI" kern="0" dirty="0">
              <a:cs typeface="Arial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sr-Cyrl-CS" kern="0" dirty="0">
                <a:cs typeface="Arial"/>
              </a:rPr>
              <a:t>Преношење</a:t>
            </a:r>
            <a:r>
              <a:rPr lang="sl-SI" kern="0" dirty="0">
                <a:cs typeface="Arial"/>
              </a:rPr>
              <a:t>  - </a:t>
            </a:r>
            <a:r>
              <a:rPr lang="sr-Cyrl-CS" kern="0" dirty="0">
                <a:cs typeface="Arial"/>
              </a:rPr>
              <a:t>салива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оболеле</a:t>
            </a:r>
            <a:r>
              <a:rPr lang="sl-SI" kern="0" dirty="0">
                <a:cs typeface="Arial"/>
              </a:rPr>
              <a:t> </a:t>
            </a:r>
            <a:r>
              <a:rPr lang="sr-Cyrl-CS" kern="0" dirty="0">
                <a:cs typeface="Arial"/>
              </a:rPr>
              <a:t>животиње</a:t>
            </a:r>
            <a:endParaRPr lang="sl-SI" kern="0" dirty="0">
              <a:cs typeface="Arial"/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None/>
              <a:defRPr/>
            </a:pPr>
            <a:r>
              <a:rPr lang="sl-SI" kern="0" dirty="0">
                <a:cs typeface="Arial"/>
              </a:rPr>
              <a:t>                     </a:t>
            </a:r>
            <a:r>
              <a:rPr lang="sr-Cyrl-RS" kern="0" dirty="0">
                <a:cs typeface="Arial"/>
              </a:rPr>
              <a:t>  </a:t>
            </a:r>
            <a:r>
              <a:rPr lang="sl-SI" kern="0" dirty="0">
                <a:cs typeface="Arial"/>
              </a:rPr>
              <a:t>  </a:t>
            </a:r>
            <a:r>
              <a:rPr lang="sr-Cyrl-RS" kern="0" dirty="0" smtClean="0">
                <a:cs typeface="Arial"/>
              </a:rPr>
              <a:t>   </a:t>
            </a:r>
            <a:r>
              <a:rPr lang="sl-SI" kern="0" dirty="0" smtClean="0">
                <a:cs typeface="Arial"/>
              </a:rPr>
              <a:t>- </a:t>
            </a:r>
            <a:r>
              <a:rPr lang="sr-Cyrl-CS" kern="0" dirty="0">
                <a:cs typeface="Arial"/>
              </a:rPr>
              <a:t>инхалација</a:t>
            </a:r>
            <a:endParaRPr lang="en-US" kern="0" dirty="0">
              <a:cs typeface="Arial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710" y="2506662"/>
            <a:ext cx="3938881" cy="396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1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latin typeface="Comic Sans MS" pitchFamily="66" charset="0"/>
              </a:rPr>
              <a:t>Беснило-патофизиологија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545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00000"/>
              </a:buClr>
              <a:defRPr/>
            </a:pPr>
            <a:r>
              <a:rPr lang="sr-Cyrl-RS" dirty="0" smtClean="0"/>
              <a:t>Афинитет за </a:t>
            </a:r>
            <a:r>
              <a:rPr lang="sl-SI" dirty="0"/>
              <a:t>AcH </a:t>
            </a:r>
            <a:r>
              <a:rPr lang="sr-Cyrl-RS" dirty="0" smtClean="0"/>
              <a:t>рецепторе</a:t>
            </a:r>
            <a:r>
              <a:rPr lang="sl-SI" dirty="0" smtClean="0"/>
              <a:t> </a:t>
            </a:r>
            <a:r>
              <a:rPr lang="sr-Cyrl-RS" dirty="0" smtClean="0"/>
              <a:t>НМ спојнице</a:t>
            </a:r>
          </a:p>
          <a:p>
            <a:pPr>
              <a:buNone/>
              <a:defRPr/>
            </a:pPr>
            <a:r>
              <a:rPr lang="sr-Cyrl-RS" dirty="0"/>
              <a:t> </a:t>
            </a:r>
            <a:r>
              <a:rPr lang="sl-SI" dirty="0"/>
              <a:t>→ </a:t>
            </a:r>
            <a:r>
              <a:rPr lang="sr-Cyrl-RS" dirty="0" smtClean="0"/>
              <a:t>шири се центрипетално ка ЦНС у аксоплазми моторних и сензитивних периферних нерава </a:t>
            </a:r>
            <a:r>
              <a:rPr lang="sl-SI" dirty="0" smtClean="0"/>
              <a:t> </a:t>
            </a:r>
            <a:r>
              <a:rPr lang="sl-SI" dirty="0"/>
              <a:t>→ </a:t>
            </a:r>
            <a:r>
              <a:rPr lang="sr-Cyrl-RS" dirty="0" smtClean="0"/>
              <a:t>сензитивне ганглије и неурони кичмене мождине</a:t>
            </a:r>
            <a:endParaRPr lang="sl-SI" dirty="0"/>
          </a:p>
          <a:p>
            <a:pPr marL="0" indent="0">
              <a:buNone/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RS" dirty="0" smtClean="0"/>
              <a:t>Адхезивни молекули неурона</a:t>
            </a:r>
            <a:r>
              <a:rPr lang="sl-SI" dirty="0" smtClean="0"/>
              <a:t> 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→ </a:t>
            </a:r>
            <a:r>
              <a:rPr lang="sr-Cyrl-RS" dirty="0" smtClean="0"/>
              <a:t>нови рецептор за вирус</a:t>
            </a:r>
            <a:r>
              <a:rPr lang="sl-SI" dirty="0" smtClean="0"/>
              <a:t> </a:t>
            </a:r>
            <a:r>
              <a:rPr lang="sl-SI" dirty="0"/>
              <a:t>(Tholouse 1998) </a:t>
            </a:r>
          </a:p>
          <a:p>
            <a:pPr>
              <a:buNone/>
              <a:defRPr/>
            </a:pPr>
            <a:r>
              <a:rPr lang="sl-SI" dirty="0"/>
              <a:t>    → </a:t>
            </a:r>
            <a:r>
              <a:rPr lang="sr-Cyrl-RS" dirty="0" smtClean="0"/>
              <a:t>шири се брзим аксоналним транспортом по ЦНС али и ка </a:t>
            </a:r>
            <a:r>
              <a:rPr lang="sl-SI" dirty="0" smtClean="0"/>
              <a:t> 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     </a:t>
            </a:r>
            <a:r>
              <a:rPr lang="sr-Cyrl-RS" dirty="0" smtClean="0"/>
              <a:t>другим органима</a:t>
            </a:r>
            <a:r>
              <a:rPr lang="sl-SI" dirty="0" smtClean="0"/>
              <a:t> (</a:t>
            </a:r>
            <a:r>
              <a:rPr lang="sr-Cyrl-RS" dirty="0" smtClean="0"/>
              <a:t>центрифугално ширење</a:t>
            </a:r>
            <a:r>
              <a:rPr lang="sl-SI" dirty="0" smtClean="0"/>
              <a:t>) </a:t>
            </a:r>
            <a:endParaRPr lang="sl-SI" dirty="0"/>
          </a:p>
          <a:p>
            <a:pPr>
              <a:buNone/>
              <a:defRPr/>
            </a:pPr>
            <a:r>
              <a:rPr lang="sl-SI" dirty="0"/>
              <a:t>   </a:t>
            </a:r>
            <a:r>
              <a:rPr lang="sr-Cyrl-RS" dirty="0" smtClean="0"/>
              <a:t> </a:t>
            </a:r>
            <a:r>
              <a:rPr lang="sl-SI" dirty="0" smtClean="0"/>
              <a:t>→ </a:t>
            </a:r>
            <a:r>
              <a:rPr lang="sr-Cyrl-RS" dirty="0" smtClean="0"/>
              <a:t>пљувачне жлезде</a:t>
            </a:r>
            <a:r>
              <a:rPr lang="sl-SI" dirty="0" smtClean="0"/>
              <a:t>, </a:t>
            </a:r>
            <a:r>
              <a:rPr lang="sr-Cyrl-RS" dirty="0" smtClean="0"/>
              <a:t>срж надбубрежне жлезде</a:t>
            </a:r>
            <a:r>
              <a:rPr lang="sl-SI" dirty="0" smtClean="0"/>
              <a:t>, </a:t>
            </a:r>
            <a:r>
              <a:rPr lang="sr-Cyrl-RS" dirty="0" smtClean="0"/>
              <a:t>срце, кожа     </a:t>
            </a:r>
            <a:endParaRPr lang="sl-SI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79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kern="0" dirty="0" smtClean="0">
                <a:latin typeface="Comic Sans MS" pitchFamily="66" charset="0"/>
                <a:cs typeface="Arial"/>
              </a:rPr>
              <a:t>Беснило-патологија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5453"/>
            <a:ext cx="10515600" cy="4351338"/>
          </a:xfrm>
        </p:spPr>
        <p:txBody>
          <a:bodyPr>
            <a:normAutofit fontScale="92500"/>
          </a:bodyPr>
          <a:lstStyle/>
          <a:p>
            <a:pPr>
              <a:buClr>
                <a:srgbClr val="C00000"/>
              </a:buClr>
              <a:defRPr/>
            </a:pPr>
            <a:r>
              <a:rPr lang="sr-Cyrl-CS" dirty="0"/>
              <a:t>Периваскуларни</a:t>
            </a:r>
            <a:r>
              <a:rPr lang="sl-SI" dirty="0"/>
              <a:t> </a:t>
            </a:r>
            <a:r>
              <a:rPr lang="sr-Cyrl-CS" dirty="0"/>
              <a:t>инфламаторни</a:t>
            </a:r>
            <a:r>
              <a:rPr lang="sl-SI" dirty="0"/>
              <a:t> </a:t>
            </a:r>
            <a:r>
              <a:rPr lang="sr-Cyrl-CS" dirty="0"/>
              <a:t>инфилтрати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Микроглијални</a:t>
            </a:r>
            <a:r>
              <a:rPr lang="sl-SI" dirty="0"/>
              <a:t> </a:t>
            </a:r>
            <a:r>
              <a:rPr lang="sr-Cyrl-CS" dirty="0"/>
              <a:t>нодули</a:t>
            </a:r>
            <a:endParaRPr lang="sl-SI" dirty="0"/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Инфилтрација</a:t>
            </a:r>
            <a:r>
              <a:rPr lang="sl-SI" dirty="0"/>
              <a:t> </a:t>
            </a:r>
            <a:r>
              <a:rPr lang="sr-Cyrl-CS" dirty="0"/>
              <a:t>лептоменингеа</a:t>
            </a:r>
            <a:endParaRPr lang="sl-SI" dirty="0"/>
          </a:p>
          <a:p>
            <a:pPr>
              <a:defRPr/>
            </a:pPr>
            <a:endParaRPr lang="sl-SI" dirty="0">
              <a:solidFill>
                <a:schemeClr val="bg2"/>
              </a:solidFill>
            </a:endParaRPr>
          </a:p>
          <a:p>
            <a:pPr>
              <a:defRPr/>
            </a:pPr>
            <a:r>
              <a:rPr lang="sr-Cyrl-CS" dirty="0">
                <a:solidFill>
                  <a:srgbClr val="C00000"/>
                </a:solidFill>
              </a:rPr>
              <a:t>Еозинофилне</a:t>
            </a:r>
            <a:r>
              <a:rPr lang="sl-SI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инклузије</a:t>
            </a:r>
            <a:r>
              <a:rPr lang="sl-SI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у</a:t>
            </a:r>
            <a:r>
              <a:rPr lang="sl-SI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цитоплазми</a:t>
            </a:r>
            <a:r>
              <a:rPr lang="sl-SI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неурона</a:t>
            </a:r>
            <a:r>
              <a:rPr lang="sl-SI" dirty="0">
                <a:solidFill>
                  <a:srgbClr val="C00000"/>
                </a:solidFill>
              </a:rPr>
              <a:t>- </a:t>
            </a:r>
            <a:r>
              <a:rPr lang="sr-Cyrl-CS" dirty="0">
                <a:solidFill>
                  <a:srgbClr val="C00000"/>
                </a:solidFill>
              </a:rPr>
              <a:t>Негро</a:t>
            </a:r>
            <a:r>
              <a:rPr lang="sl-SI" dirty="0">
                <a:solidFill>
                  <a:srgbClr val="C00000"/>
                </a:solidFill>
              </a:rPr>
              <a:t>-</a:t>
            </a:r>
            <a:r>
              <a:rPr lang="sr-Cyrl-CS" dirty="0">
                <a:solidFill>
                  <a:srgbClr val="C00000"/>
                </a:solidFill>
              </a:rPr>
              <a:t>ова</a:t>
            </a:r>
            <a:r>
              <a:rPr lang="sl-SI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тела</a:t>
            </a:r>
            <a:r>
              <a:rPr lang="sl-SI" dirty="0">
                <a:solidFill>
                  <a:srgbClr val="C00000"/>
                </a:solidFill>
              </a:rPr>
              <a:t> (70%)</a:t>
            </a:r>
          </a:p>
          <a:p>
            <a:pPr>
              <a:defRPr/>
            </a:pPr>
            <a:endParaRPr lang="sl-SI" dirty="0"/>
          </a:p>
          <a:p>
            <a:pPr>
              <a:buClr>
                <a:srgbClr val="C00000"/>
              </a:buClr>
              <a:defRPr/>
            </a:pPr>
            <a:r>
              <a:rPr lang="sr-Cyrl-CS" dirty="0"/>
              <a:t>Партикуле</a:t>
            </a:r>
            <a:r>
              <a:rPr lang="sl-SI" dirty="0"/>
              <a:t> </a:t>
            </a:r>
            <a:r>
              <a:rPr lang="sr-Cyrl-CS" dirty="0"/>
              <a:t>вируса</a:t>
            </a:r>
            <a:r>
              <a:rPr lang="sl-SI" dirty="0"/>
              <a:t> </a:t>
            </a:r>
            <a:r>
              <a:rPr lang="sr-Cyrl-CS" dirty="0"/>
              <a:t>у</a:t>
            </a:r>
            <a:r>
              <a:rPr lang="sl-SI" dirty="0"/>
              <a:t> </a:t>
            </a:r>
            <a:r>
              <a:rPr lang="sr-Cyrl-CS" dirty="0"/>
              <a:t>неуронима</a:t>
            </a:r>
            <a:endParaRPr lang="en-US" dirty="0"/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838200" y="1340481"/>
            <a:ext cx="10795782" cy="86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9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4717</Words>
  <Application>Microsoft Office PowerPoint</Application>
  <PresentationFormat>Widescreen</PresentationFormat>
  <Paragraphs>1010</Paragraphs>
  <Slides>128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42" baseType="lpstr">
      <vt:lpstr>Aharoni</vt:lpstr>
      <vt:lpstr>Arial</vt:lpstr>
      <vt:lpstr>Calibri</vt:lpstr>
      <vt:lpstr>Calibri Light</vt:lpstr>
      <vt:lpstr>Comic Sans MS</vt:lpstr>
      <vt:lpstr>Rockwell</vt:lpstr>
      <vt:lpstr>Symbol</vt:lpstr>
      <vt:lpstr>Tahoma</vt:lpstr>
      <vt:lpstr>Times New Roman</vt:lpstr>
      <vt:lpstr>Wingdings</vt:lpstr>
      <vt:lpstr>Wingdings 2</vt:lpstr>
      <vt:lpstr>Office Theme</vt:lpstr>
      <vt:lpstr>Foundry</vt:lpstr>
      <vt:lpstr>WordPad Document</vt:lpstr>
      <vt:lpstr>           ИНФЕКТИВНЕ БОЛЕСТИ ЦЕНТРАЛНОГ НЕРВНОГ СИСТЕМА  и  НЕУРОЛОШКЕ КОМПЛИКАЦИЈЕ СИСТЕМСКИХ ОБОЉЕЊА</vt:lpstr>
      <vt:lpstr>Инфекције ЦНС</vt:lpstr>
      <vt:lpstr>Инфекције ЦНС</vt:lpstr>
      <vt:lpstr>Клиничко испољавање</vt:lpstr>
      <vt:lpstr>Шта указује на инфекцију ЦНС-а?</vt:lpstr>
      <vt:lpstr>Симптоми и знаци инфекције ЦНС</vt:lpstr>
      <vt:lpstr>ДИЈАГНОЗА</vt:lpstr>
      <vt:lpstr>КТ и НМР имају значаја у:</vt:lpstr>
      <vt:lpstr>PowerPoint Presentation</vt:lpstr>
      <vt:lpstr>АКУТНИ БАКТЕРИЈСКИ МЕНИНГИТИС </vt:lpstr>
      <vt:lpstr>АКУТНИ БАКТЕРИЈСКИ МЕНИНГИТИС</vt:lpstr>
      <vt:lpstr>Патофизиологија</vt:lpstr>
      <vt:lpstr>Бактеријски менингитиси- симптоми</vt:lpstr>
      <vt:lpstr>Бактеријски менингитиси- клинички налаз</vt:lpstr>
      <vt:lpstr>Бактеријски менингитиси- дијагностика</vt:lpstr>
      <vt:lpstr>Бактеријски менингитиси- дијагностика</vt:lpstr>
      <vt:lpstr>Бактеријски менингитиси-терапија</vt:lpstr>
      <vt:lpstr>Бактеријски менингитиси- терапија</vt:lpstr>
      <vt:lpstr>Субакутни бактеријски менингитиси</vt:lpstr>
      <vt:lpstr>Туберкулозни менингитис</vt:lpstr>
      <vt:lpstr>Туберкулозни менингитис</vt:lpstr>
      <vt:lpstr>Туберкулозни менингитис-симптоми</vt:lpstr>
      <vt:lpstr>ТБЦ менингитис-клинички знаци</vt:lpstr>
      <vt:lpstr>ТБЦ менингитис-дијагностика</vt:lpstr>
      <vt:lpstr>ТБЦ менингитис-терапија</vt:lpstr>
      <vt:lpstr>PowerPoint Presentation</vt:lpstr>
      <vt:lpstr>Церебрални апсцеси</vt:lpstr>
      <vt:lpstr>Церебрални апсцеси</vt:lpstr>
      <vt:lpstr>Церебрални апцес-клиничка слика</vt:lpstr>
      <vt:lpstr>Церебрални апцес-дијагностика</vt:lpstr>
      <vt:lpstr>PowerPoint Presentation</vt:lpstr>
      <vt:lpstr>Вирусне болести ЦНС-а</vt:lpstr>
      <vt:lpstr>Акутни вирусни менингитис</vt:lpstr>
      <vt:lpstr>Вирусни менингитиси</vt:lpstr>
      <vt:lpstr>Вирусни менингитиси-Симптоми</vt:lpstr>
      <vt:lpstr>Вирусни менингитиси – клинички налаз</vt:lpstr>
      <vt:lpstr>Вирусни менингитиси – дијагностика</vt:lpstr>
      <vt:lpstr>Вирусни менингитиси-дијагностика</vt:lpstr>
      <vt:lpstr>Вирусни менингитиси-терапија</vt:lpstr>
      <vt:lpstr>Вирусни енцефалитис</vt:lpstr>
      <vt:lpstr>Вирусни енцефалитис</vt:lpstr>
      <vt:lpstr>Инфекција ЦНС вирусом може да настане на 2 начина:</vt:lpstr>
      <vt:lpstr>Енцефалитиси-клиничка слика </vt:lpstr>
      <vt:lpstr>Енцефалитиси-дијагностика</vt:lpstr>
      <vt:lpstr>Енцефалитиси-дијагностика</vt:lpstr>
      <vt:lpstr>Енцефалитиси-терапија</vt:lpstr>
      <vt:lpstr>Хумани херпес вируси</vt:lpstr>
      <vt:lpstr>Херпес вирус енцефалитис</vt:lpstr>
      <vt:lpstr>Херпес вирус енцефалитис–симптоми и знаци</vt:lpstr>
      <vt:lpstr>Херпес вирус енцефалитис</vt:lpstr>
      <vt:lpstr>Херпес вирус енцефалитис–дијагноза</vt:lpstr>
      <vt:lpstr>Херпес вирус енцефалитис</vt:lpstr>
      <vt:lpstr>Херпес вирус енцефалитис–терапија</vt:lpstr>
      <vt:lpstr>PowerPoint Presentation</vt:lpstr>
      <vt:lpstr>Субакутни склерозирајући паненцефалитис (ССПЕ)</vt:lpstr>
      <vt:lpstr>ССПЕ–клиничка слика</vt:lpstr>
      <vt:lpstr>ССПЕ –дијагноза</vt:lpstr>
      <vt:lpstr>Субакутни склерозирајући паненцефалитис</vt:lpstr>
      <vt:lpstr>AIDS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Клиничка слика</vt:lpstr>
      <vt:lpstr>Дијагноза</vt:lpstr>
      <vt:lpstr>Терапија</vt:lpstr>
      <vt:lpstr>Неуроборелиоза </vt:lpstr>
      <vt:lpstr>Неуроборелиоза</vt:lpstr>
      <vt:lpstr>Неуроборелиоза</vt:lpstr>
      <vt:lpstr>Неуроборелиоза-клиничка слика</vt:lpstr>
      <vt:lpstr>Неуроборелиоза-клиничка слика</vt:lpstr>
      <vt:lpstr>Неуроборелиоза-дијагноза</vt:lpstr>
      <vt:lpstr>Неуроборелиоза-терапија</vt:lpstr>
      <vt:lpstr>Неуросифилис</vt:lpstr>
      <vt:lpstr>Неуросифилис-патогенеза</vt:lpstr>
      <vt:lpstr>Примарни стадијум</vt:lpstr>
      <vt:lpstr>Примарни сифилис </vt:lpstr>
      <vt:lpstr>Секундарни стадијум</vt:lpstr>
      <vt:lpstr>PowerPoint Presentation</vt:lpstr>
      <vt:lpstr>PowerPoint Presentation</vt:lpstr>
      <vt:lpstr>PowerPoint Presentation</vt:lpstr>
      <vt:lpstr>Латентни стадијум</vt:lpstr>
      <vt:lpstr>Терцијални сифилис</vt:lpstr>
      <vt:lpstr>Неуросифилис</vt:lpstr>
      <vt:lpstr>Неуросифилис</vt:lpstr>
      <vt:lpstr>Неуросифилис</vt:lpstr>
      <vt:lpstr>Неуросифилис</vt:lpstr>
      <vt:lpstr>Неуросифилис</vt:lpstr>
      <vt:lpstr>Атрофија мозга и калцификације лептоменинга (прогресивна парализа)</vt:lpstr>
      <vt:lpstr>Табес дорзалис : атрофија задњих фуникула</vt:lpstr>
      <vt:lpstr>Шаркоови зглобови</vt:lpstr>
      <vt:lpstr>Неуросифилис</vt:lpstr>
      <vt:lpstr>PowerPoint Presentation</vt:lpstr>
      <vt:lpstr>Неуросифилис-дијагноза и терапија</vt:lpstr>
      <vt:lpstr> Rabies - Беснило  </vt:lpstr>
      <vt:lpstr>Беснило-патофизиологија</vt:lpstr>
      <vt:lpstr>Беснило-патологија</vt:lpstr>
      <vt:lpstr>Беснило-клиничка слика</vt:lpstr>
      <vt:lpstr>Беснило-клиничка слика</vt:lpstr>
      <vt:lpstr>Беснило-клиничка слика</vt:lpstr>
      <vt:lpstr>Беснило-превенција</vt:lpstr>
      <vt:lpstr>Беснило-превенција</vt:lpstr>
      <vt:lpstr>Паразитарне инфекције ЦНС</vt:lpstr>
      <vt:lpstr>Хидатидна болест</vt:lpstr>
      <vt:lpstr>Цистицеркоза</vt:lpstr>
      <vt:lpstr>Цистицеркоза</vt:lpstr>
      <vt:lpstr>PowerPoint Presentation</vt:lpstr>
      <vt:lpstr>Неуролошке компликације</vt:lpstr>
      <vt:lpstr>KОЛАГЕНОЗЕ И ВАСКУЛИТИСИ</vt:lpstr>
      <vt:lpstr>Системски лупус еритематодес </vt:lpstr>
      <vt:lpstr>СЛЕ-патогенеза </vt:lpstr>
      <vt:lpstr>СЛЕ-патохистологија</vt:lpstr>
      <vt:lpstr>СЛЕ-клиничка слика</vt:lpstr>
      <vt:lpstr>ЦНС промене код СЛЕ</vt:lpstr>
      <vt:lpstr> СЛЕ-дијагноза</vt:lpstr>
      <vt:lpstr>СЛЕ-терапија</vt:lpstr>
      <vt:lpstr>Саркоидоза</vt:lpstr>
      <vt:lpstr>Саркоидоза</vt:lpstr>
      <vt:lpstr>Неуросаркоидоза</vt:lpstr>
      <vt:lpstr>Леукозе</vt:lpstr>
      <vt:lpstr>Леукозе</vt:lpstr>
      <vt:lpstr>Обољења јетре</vt:lpstr>
      <vt:lpstr>Обољења јетре</vt:lpstr>
      <vt:lpstr>Инсуфицијенција бубрега</vt:lpstr>
      <vt:lpstr>Поремећаји метаболизма глукозе</vt:lpstr>
      <vt:lpstr>Поремећаји метаболизма глукозе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ИНФЕКТИВНЕ БОЛЕСТИ ЦЕНТРАЛНОГ НЕРВНОГ СИСТЕМА  НЕУРОЛОШКЕ КОМПЛИКАЦИЈЕ СИСТЕМСКИХ ОБОЉЕЊА</dc:title>
  <dc:creator>Katarina</dc:creator>
  <cp:lastModifiedBy>Katarina</cp:lastModifiedBy>
  <cp:revision>134</cp:revision>
  <dcterms:created xsi:type="dcterms:W3CDTF">2021-01-24T10:57:31Z</dcterms:created>
  <dcterms:modified xsi:type="dcterms:W3CDTF">2021-01-31T12:40:55Z</dcterms:modified>
</cp:coreProperties>
</file>